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323" r:id="rId2"/>
    <p:sldId id="326" r:id="rId3"/>
    <p:sldId id="327" r:id="rId4"/>
    <p:sldId id="333" r:id="rId5"/>
    <p:sldId id="358" r:id="rId6"/>
    <p:sldId id="357" r:id="rId7"/>
    <p:sldId id="359" r:id="rId8"/>
    <p:sldId id="340" r:id="rId9"/>
    <p:sldId id="341" r:id="rId10"/>
    <p:sldId id="342" r:id="rId11"/>
    <p:sldId id="343" r:id="rId12"/>
    <p:sldId id="344" r:id="rId13"/>
    <p:sldId id="345" r:id="rId14"/>
    <p:sldId id="346" r:id="rId15"/>
    <p:sldId id="347" r:id="rId16"/>
    <p:sldId id="348" r:id="rId17"/>
    <p:sldId id="349" r:id="rId18"/>
    <p:sldId id="350" r:id="rId19"/>
    <p:sldId id="351" r:id="rId20"/>
    <p:sldId id="352" r:id="rId21"/>
    <p:sldId id="353" r:id="rId22"/>
    <p:sldId id="354" r:id="rId23"/>
    <p:sldId id="355" r:id="rId24"/>
    <p:sldId id="356" r:id="rId25"/>
    <p:sldId id="360" r:id="rId26"/>
    <p:sldId id="31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4" autoAdjust="0"/>
    <p:restoredTop sz="94660"/>
  </p:normalViewPr>
  <p:slideViewPr>
    <p:cSldViewPr snapToGrid="0">
      <p:cViewPr varScale="1">
        <p:scale>
          <a:sx n="69" d="100"/>
          <a:sy n="69" d="100"/>
        </p:scale>
        <p:origin x="156" y="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741B37B-1F39-4554-99CD-350CABDF2B23}" type="datetimeFigureOut">
              <a:rPr lang="en-US" smtClean="0"/>
              <a:t>9/7/2020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D174E13-11F1-4F80-99EA-C90D6F3A6EC8}" type="slidenum">
              <a:rPr lang="en-US" smtClean="0"/>
              <a:t>‹#›</a:t>
            </a:fld>
            <a:endParaRPr lang="en-US"/>
          </a:p>
        </p:txBody>
      </p:sp>
    </p:spTree>
    <p:extLst>
      <p:ext uri="{BB962C8B-B14F-4D97-AF65-F5344CB8AC3E}">
        <p14:creationId xmlns:p14="http://schemas.microsoft.com/office/powerpoint/2010/main" val="402772288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25836382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12328870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2926053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53C218-5241-4981-9EBC-9EAD86E5388E}"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576934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E53C218-5241-4981-9EBC-9EAD86E5388E}" type="datetimeFigureOut">
              <a:rPr lang="en-US" smtClean="0"/>
              <a:t>9/7/2020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7213573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53C218-5241-4981-9EBC-9EAD86E5388E}" type="datetimeFigureOut">
              <a:rPr lang="en-US" smtClean="0"/>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9951839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53C218-5241-4981-9EBC-9EAD86E5388E}" type="datetimeFigureOut">
              <a:rPr lang="en-US" smtClean="0"/>
              <a:t>9/7/2020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3305995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53C218-5241-4981-9EBC-9EAD86E5388E}" type="datetimeFigureOut">
              <a:rPr lang="en-US" smtClean="0"/>
              <a:t>9/7/2020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5401974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53C218-5241-4981-9EBC-9EAD86E5388E}" type="datetimeFigureOut">
              <a:rPr lang="en-US" smtClean="0"/>
              <a:t>9/7/2020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873337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53C218-5241-4981-9EBC-9EAD86E5388E}" type="datetimeFigureOut">
              <a:rPr lang="en-US" smtClean="0"/>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42876664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E53C218-5241-4981-9EBC-9EAD86E5388E}" type="datetimeFigureOut">
              <a:rPr lang="en-US" smtClean="0"/>
              <a:t>9/7/2020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1ECA6EB-0471-4427-BF51-F4615611A94B}" type="slidenum">
              <a:rPr lang="en-US" smtClean="0"/>
              <a:t>‹#›</a:t>
            </a:fld>
            <a:endParaRPr lang="en-US"/>
          </a:p>
        </p:txBody>
      </p:sp>
    </p:spTree>
    <p:extLst>
      <p:ext uri="{BB962C8B-B14F-4D97-AF65-F5344CB8AC3E}">
        <p14:creationId xmlns:p14="http://schemas.microsoft.com/office/powerpoint/2010/main" val="2157438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53C218-5241-4981-9EBC-9EAD86E5388E}" type="datetimeFigureOut">
              <a:rPr lang="en-US" smtClean="0"/>
              <a:t>9/7/2020</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ECA6EB-0471-4427-BF51-F4615611A94B}" type="slidenum">
              <a:rPr lang="en-US" smtClean="0"/>
              <a:t>‹#›</a:t>
            </a:fld>
            <a:endParaRPr lang="en-US"/>
          </a:p>
        </p:txBody>
      </p:sp>
    </p:spTree>
    <p:extLst>
      <p:ext uri="{BB962C8B-B14F-4D97-AF65-F5344CB8AC3E}">
        <p14:creationId xmlns:p14="http://schemas.microsoft.com/office/powerpoint/2010/main" val="4227192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image" Target="../media/image21.png"/><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6.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6.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 Id="rId6" Type="http://schemas.openxmlformats.org/officeDocument/2006/relationships/image" Target="../media/image54.emf"/><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55.png"/><Relationship Id="rId1" Type="http://schemas.openxmlformats.org/officeDocument/2006/relationships/slideLayout" Target="../slideLayouts/slideLayout6.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6.xml"/><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hyperlink" Target="https://doi.org/10.1093/bioinformatics/btp324" TargetMode="External"/><Relationship Id="rId2" Type="http://schemas.openxmlformats.org/officeDocument/2006/relationships/hyperlink" Target="https://blast.ncbi.nlm.nih.gov/Blast.cgi" TargetMode="External"/><Relationship Id="rId1" Type="http://schemas.openxmlformats.org/officeDocument/2006/relationships/slideLayout" Target="../slideLayouts/slideLayout6.xml"/><Relationship Id="rId4" Type="http://schemas.openxmlformats.org/officeDocument/2006/relationships/hyperlink" Target="https://www.nature.com/news/the-top-100-papers-1.1622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hyperlink" Target="http://rosalind.info/problems/prot/" TargetMode="Externa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6.xml"/><Relationship Id="rId6" Type="http://schemas.openxmlformats.org/officeDocument/2006/relationships/hyperlink" Target="http://www.bioinformatics.org/JaMBW/2/3/TranslationTables.html#SG1" TargetMode="External"/><Relationship Id="rId5" Type="http://schemas.openxmlformats.org/officeDocument/2006/relationships/hyperlink" Target="http://rosalind.info/problems/orfr/" TargetMode="External"/><Relationship Id="rId4" Type="http://schemas.openxmlformats.org/officeDocument/2006/relationships/hyperlink" Target="http://rosalind.info/problems/orf/"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hyperlink" Target="http://rosalind.info/problems/subs/" TargetMode="External"/><Relationship Id="rId2" Type="http://schemas.openxmlformats.org/officeDocument/2006/relationships/image" Target="../media/image8.png"/><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GB" dirty="0" smtClean="0"/>
              <a:t/>
            </a:r>
            <a:br>
              <a:rPr lang="en-GB" dirty="0" smtClean="0"/>
            </a:br>
            <a:r>
              <a:rPr lang="en-GB" dirty="0" smtClean="0"/>
              <a:t>Meeting </a:t>
            </a:r>
            <a:r>
              <a:rPr lang="x-none" dirty="0" smtClean="0"/>
              <a:t>#</a:t>
            </a:r>
            <a:r>
              <a:rPr lang="en-SE" dirty="0" smtClean="0"/>
              <a:t>6</a:t>
            </a:r>
            <a:r>
              <a:rPr lang="en-GB" dirty="0" smtClean="0"/>
              <a:t> </a:t>
            </a:r>
            <a:br>
              <a:rPr lang="en-GB" dirty="0" smtClean="0"/>
            </a:br>
            <a:endParaRPr lang="en-US" dirty="0"/>
          </a:p>
        </p:txBody>
      </p:sp>
      <p:sp>
        <p:nvSpPr>
          <p:cNvPr id="3" name="Subtitle 2"/>
          <p:cNvSpPr>
            <a:spLocks noGrp="1"/>
          </p:cNvSpPr>
          <p:nvPr>
            <p:ph type="subTitle" idx="1"/>
          </p:nvPr>
        </p:nvSpPr>
        <p:spPr/>
        <p:txBody>
          <a:bodyPr>
            <a:normAutofit/>
          </a:bodyPr>
          <a:lstStyle/>
          <a:p>
            <a:pPr marL="342900" indent="-342900">
              <a:buFontTx/>
              <a:buChar char="-"/>
            </a:pPr>
            <a:r>
              <a:rPr lang="en-GB" dirty="0" smtClean="0"/>
              <a:t>Genome assembly </a:t>
            </a:r>
            <a:r>
              <a:rPr lang="en-SE" dirty="0" smtClean="0"/>
              <a:t>(applications)</a:t>
            </a:r>
          </a:p>
          <a:p>
            <a:pPr marL="342900" indent="-342900">
              <a:buFontTx/>
              <a:buChar char="-"/>
            </a:pPr>
            <a:r>
              <a:rPr lang="en-SE" dirty="0" smtClean="0"/>
              <a:t>Genome annotation</a:t>
            </a:r>
          </a:p>
          <a:p>
            <a:pPr marL="342900" indent="-342900">
              <a:buFontTx/>
              <a:buChar char="-"/>
            </a:pPr>
            <a:r>
              <a:rPr lang="en-SE" dirty="0" smtClean="0"/>
              <a:t>Alignment</a:t>
            </a:r>
            <a:endParaRPr lang="en-US" dirty="0" smtClean="0"/>
          </a:p>
        </p:txBody>
      </p:sp>
    </p:spTree>
    <p:extLst>
      <p:ext uri="{BB962C8B-B14F-4D97-AF65-F5344CB8AC3E}">
        <p14:creationId xmlns:p14="http://schemas.microsoft.com/office/powerpoint/2010/main" val="151579057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0142" y="365126"/>
            <a:ext cx="10515600" cy="530486"/>
          </a:xfrm>
        </p:spPr>
        <p:txBody>
          <a:bodyPr>
            <a:noAutofit/>
          </a:bodyPr>
          <a:lstStyle/>
          <a:p>
            <a:r>
              <a:rPr lang="en-GB" sz="2800" dirty="0" smtClean="0"/>
              <a:t>Exact matching: Boyer-Moore</a:t>
            </a:r>
            <a:br>
              <a:rPr lang="en-GB" sz="2800" dirty="0" smtClean="0"/>
            </a:br>
            <a:r>
              <a:rPr lang="en-GB" sz="2000" i="1" dirty="0" smtClean="0"/>
              <a:t>Skip pointless alignments!</a:t>
            </a:r>
            <a:endParaRPr lang="en-US" sz="2800" i="1" dirty="0"/>
          </a:p>
        </p:txBody>
      </p:sp>
      <p:pic>
        <p:nvPicPr>
          <p:cNvPr id="5" name="Picture 4"/>
          <p:cNvPicPr>
            <a:picLocks noChangeAspect="1"/>
          </p:cNvPicPr>
          <p:nvPr/>
        </p:nvPicPr>
        <p:blipFill>
          <a:blip r:embed="rId2"/>
          <a:stretch>
            <a:fillRect/>
          </a:stretch>
        </p:blipFill>
        <p:spPr>
          <a:xfrm>
            <a:off x="670142" y="2721383"/>
            <a:ext cx="3963117" cy="2601414"/>
          </a:xfrm>
          <a:prstGeom prst="rect">
            <a:avLst/>
          </a:prstGeom>
        </p:spPr>
      </p:pic>
      <p:sp>
        <p:nvSpPr>
          <p:cNvPr id="10" name="TextBox 9"/>
          <p:cNvSpPr txBox="1"/>
          <p:nvPr/>
        </p:nvSpPr>
        <p:spPr>
          <a:xfrm>
            <a:off x="726510" y="2320289"/>
            <a:ext cx="3018772" cy="369332"/>
          </a:xfrm>
          <a:prstGeom prst="rect">
            <a:avLst/>
          </a:prstGeom>
          <a:noFill/>
        </p:spPr>
        <p:txBody>
          <a:bodyPr wrap="square" rtlCol="0">
            <a:spAutoFit/>
          </a:bodyPr>
          <a:lstStyle/>
          <a:p>
            <a:r>
              <a:rPr lang="en-GB" i="1" dirty="0" smtClean="0"/>
              <a:t>Bad character rule</a:t>
            </a:r>
            <a:endParaRPr lang="en-US" i="1" dirty="0"/>
          </a:p>
        </p:txBody>
      </p:sp>
      <p:sp>
        <p:nvSpPr>
          <p:cNvPr id="17" name="TextBox 16"/>
          <p:cNvSpPr txBox="1"/>
          <p:nvPr/>
        </p:nvSpPr>
        <p:spPr>
          <a:xfrm>
            <a:off x="6678461" y="2320289"/>
            <a:ext cx="3018772" cy="369332"/>
          </a:xfrm>
          <a:prstGeom prst="rect">
            <a:avLst/>
          </a:prstGeom>
          <a:noFill/>
        </p:spPr>
        <p:txBody>
          <a:bodyPr wrap="square" rtlCol="0">
            <a:spAutoFit/>
          </a:bodyPr>
          <a:lstStyle/>
          <a:p>
            <a:r>
              <a:rPr lang="en-GB" i="1" dirty="0" smtClean="0"/>
              <a:t>Good suffix rule</a:t>
            </a:r>
            <a:endParaRPr lang="en-US" i="1" dirty="0"/>
          </a:p>
        </p:txBody>
      </p:sp>
      <p:sp>
        <p:nvSpPr>
          <p:cNvPr id="7" name="TextBox 6"/>
          <p:cNvSpPr txBox="1"/>
          <p:nvPr/>
        </p:nvSpPr>
        <p:spPr>
          <a:xfrm>
            <a:off x="670142" y="1269897"/>
            <a:ext cx="6648615" cy="646331"/>
          </a:xfrm>
          <a:prstGeom prst="rect">
            <a:avLst/>
          </a:prstGeom>
          <a:noFill/>
        </p:spPr>
        <p:txBody>
          <a:bodyPr wrap="none" rtlCol="0">
            <a:spAutoFit/>
          </a:bodyPr>
          <a:lstStyle/>
          <a:p>
            <a:r>
              <a:rPr lang="en-US" i="1" dirty="0" smtClean="0"/>
              <a:t>I</a:t>
            </a:r>
            <a:r>
              <a:rPr lang="en-SE" i="1" dirty="0" smtClean="0"/>
              <a:t>terate over alignments in the </a:t>
            </a:r>
            <a:r>
              <a:rPr lang="en-SE" b="1" i="1" dirty="0" smtClean="0"/>
              <a:t>left-to-right</a:t>
            </a:r>
            <a:r>
              <a:rPr lang="en-SE" i="1" dirty="0" smtClean="0"/>
              <a:t> order, </a:t>
            </a:r>
          </a:p>
          <a:p>
            <a:r>
              <a:rPr lang="en-SE" i="1" dirty="0" smtClean="0"/>
              <a:t>compare charachters within each alignment in the </a:t>
            </a:r>
            <a:r>
              <a:rPr lang="en-SE" b="1" i="1" dirty="0" smtClean="0"/>
              <a:t>right-to-left</a:t>
            </a:r>
            <a:r>
              <a:rPr lang="en-SE" i="1" dirty="0" smtClean="0"/>
              <a:t> order.</a:t>
            </a:r>
            <a:endParaRPr lang="en-US" i="1" dirty="0"/>
          </a:p>
        </p:txBody>
      </p:sp>
      <p:pic>
        <p:nvPicPr>
          <p:cNvPr id="6" name="Picture 5"/>
          <p:cNvPicPr>
            <a:picLocks noChangeAspect="1"/>
          </p:cNvPicPr>
          <p:nvPr/>
        </p:nvPicPr>
        <p:blipFill>
          <a:blip r:embed="rId3"/>
          <a:stretch>
            <a:fillRect/>
          </a:stretch>
        </p:blipFill>
        <p:spPr>
          <a:xfrm>
            <a:off x="6377253" y="2721383"/>
            <a:ext cx="4286273" cy="2452110"/>
          </a:xfrm>
          <a:prstGeom prst="rect">
            <a:avLst/>
          </a:prstGeom>
        </p:spPr>
      </p:pic>
    </p:spTree>
    <p:extLst>
      <p:ext uri="{BB962C8B-B14F-4D97-AF65-F5344CB8AC3E}">
        <p14:creationId xmlns:p14="http://schemas.microsoft.com/office/powerpoint/2010/main" val="51667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a:srcRect b="77386"/>
          <a:stretch/>
        </p:blipFill>
        <p:spPr>
          <a:xfrm>
            <a:off x="342251" y="1965302"/>
            <a:ext cx="7877175" cy="740953"/>
          </a:xfrm>
          <a:prstGeom prst="rect">
            <a:avLst/>
          </a:prstGeom>
        </p:spPr>
      </p:pic>
      <p:pic>
        <p:nvPicPr>
          <p:cNvPr id="9" name="Picture 8"/>
          <p:cNvPicPr>
            <a:picLocks noChangeAspect="1"/>
          </p:cNvPicPr>
          <p:nvPr/>
        </p:nvPicPr>
        <p:blipFill rotWithShape="1">
          <a:blip r:embed="rId2"/>
          <a:srcRect t="25432" b="48634"/>
          <a:stretch/>
        </p:blipFill>
        <p:spPr>
          <a:xfrm>
            <a:off x="342251" y="2798618"/>
            <a:ext cx="7877175" cy="849746"/>
          </a:xfrm>
          <a:prstGeom prst="rect">
            <a:avLst/>
          </a:prstGeom>
        </p:spPr>
      </p:pic>
      <p:pic>
        <p:nvPicPr>
          <p:cNvPr id="10" name="Picture 9"/>
          <p:cNvPicPr>
            <a:picLocks noChangeAspect="1"/>
          </p:cNvPicPr>
          <p:nvPr/>
        </p:nvPicPr>
        <p:blipFill rotWithShape="1">
          <a:blip r:embed="rId2"/>
          <a:srcRect t="49957" b="22418"/>
          <a:stretch/>
        </p:blipFill>
        <p:spPr>
          <a:xfrm>
            <a:off x="342251" y="3602182"/>
            <a:ext cx="7877175" cy="905163"/>
          </a:xfrm>
          <a:prstGeom prst="rect">
            <a:avLst/>
          </a:prstGeom>
        </p:spPr>
      </p:pic>
      <p:pic>
        <p:nvPicPr>
          <p:cNvPr id="13" name="Picture 12"/>
          <p:cNvPicPr>
            <a:picLocks noChangeAspect="1"/>
          </p:cNvPicPr>
          <p:nvPr/>
        </p:nvPicPr>
        <p:blipFill rotWithShape="1">
          <a:blip r:embed="rId2"/>
          <a:srcRect t="79837"/>
          <a:stretch/>
        </p:blipFill>
        <p:spPr>
          <a:xfrm>
            <a:off x="342251" y="4581236"/>
            <a:ext cx="7877175" cy="660666"/>
          </a:xfrm>
          <a:prstGeom prst="rect">
            <a:avLst/>
          </a:prstGeom>
        </p:spPr>
      </p:pic>
      <p:sp>
        <p:nvSpPr>
          <p:cNvPr id="2" name="Title 1"/>
          <p:cNvSpPr>
            <a:spLocks noGrp="1"/>
          </p:cNvSpPr>
          <p:nvPr>
            <p:ph type="title"/>
          </p:nvPr>
        </p:nvSpPr>
        <p:spPr>
          <a:xfrm>
            <a:off x="670142" y="365126"/>
            <a:ext cx="10515600" cy="530486"/>
          </a:xfrm>
        </p:spPr>
        <p:txBody>
          <a:bodyPr>
            <a:noAutofit/>
          </a:bodyPr>
          <a:lstStyle/>
          <a:p>
            <a:r>
              <a:rPr lang="en-SE" sz="2800" dirty="0" smtClean="0"/>
              <a:t>Using the two Boyer-Moore rules together.</a:t>
            </a:r>
            <a:br>
              <a:rPr lang="en-SE" sz="2800" dirty="0" smtClean="0"/>
            </a:br>
            <a:endParaRPr lang="en-US" sz="2800" i="1" dirty="0"/>
          </a:p>
        </p:txBody>
      </p:sp>
      <p:sp>
        <p:nvSpPr>
          <p:cNvPr id="7" name="TextBox 6"/>
          <p:cNvSpPr txBox="1"/>
          <p:nvPr/>
        </p:nvSpPr>
        <p:spPr>
          <a:xfrm>
            <a:off x="670142" y="1269897"/>
            <a:ext cx="6839565" cy="369332"/>
          </a:xfrm>
          <a:prstGeom prst="rect">
            <a:avLst/>
          </a:prstGeom>
          <a:noFill/>
        </p:spPr>
        <p:txBody>
          <a:bodyPr wrap="none" rtlCol="0">
            <a:spAutoFit/>
          </a:bodyPr>
          <a:lstStyle/>
          <a:p>
            <a:r>
              <a:rPr lang="en-SE" i="1" dirty="0" smtClean="0"/>
              <a:t>Shift by the maximum number of alignments provided by the two rules!</a:t>
            </a:r>
            <a:endParaRPr lang="en-US" i="1" dirty="0"/>
          </a:p>
        </p:txBody>
      </p:sp>
      <p:sp>
        <p:nvSpPr>
          <p:cNvPr id="11" name="TextBox 10"/>
          <p:cNvSpPr txBox="1"/>
          <p:nvPr/>
        </p:nvSpPr>
        <p:spPr>
          <a:xfrm>
            <a:off x="4089924" y="6223350"/>
            <a:ext cx="5131469"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SE" i="1" dirty="0" smtClean="0"/>
              <a:t>How many alignments and comparisons did we skip?</a:t>
            </a:r>
            <a:endParaRPr lang="en-US" i="1" dirty="0"/>
          </a:p>
        </p:txBody>
      </p:sp>
      <p:pic>
        <p:nvPicPr>
          <p:cNvPr id="12" name="Picture 11"/>
          <p:cNvPicPr>
            <a:picLocks noChangeAspect="1"/>
          </p:cNvPicPr>
          <p:nvPr/>
        </p:nvPicPr>
        <p:blipFill rotWithShape="1">
          <a:blip r:embed="rId3"/>
          <a:srcRect l="14776"/>
          <a:stretch/>
        </p:blipFill>
        <p:spPr>
          <a:xfrm>
            <a:off x="8056345" y="1897921"/>
            <a:ext cx="3975234" cy="3323120"/>
          </a:xfrm>
          <a:prstGeom prst="rect">
            <a:avLst/>
          </a:prstGeom>
        </p:spPr>
      </p:pic>
    </p:spTree>
    <p:extLst>
      <p:ext uri="{BB962C8B-B14F-4D97-AF65-F5344CB8AC3E}">
        <p14:creationId xmlns:p14="http://schemas.microsoft.com/office/powerpoint/2010/main" val="3618106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4314" y="345874"/>
            <a:ext cx="10515600" cy="655153"/>
          </a:xfrm>
        </p:spPr>
        <p:txBody>
          <a:bodyPr>
            <a:normAutofit fontScale="90000"/>
          </a:bodyPr>
          <a:lstStyle/>
          <a:p>
            <a:r>
              <a:rPr lang="en-SE" sz="3600" dirty="0" smtClean="0"/>
              <a:t>Eyebolling is not enough! </a:t>
            </a:r>
            <a:br>
              <a:rPr lang="en-SE" sz="3600" dirty="0" smtClean="0"/>
            </a:br>
            <a:r>
              <a:rPr lang="en-SE" sz="3600" dirty="0" smtClean="0"/>
              <a:t>Preprocessing</a:t>
            </a:r>
            <a:endParaRPr lang="en-US" sz="3600" dirty="0"/>
          </a:p>
        </p:txBody>
      </p:sp>
      <p:pic>
        <p:nvPicPr>
          <p:cNvPr id="3" name="Picture 2"/>
          <p:cNvPicPr>
            <a:picLocks noChangeAspect="1"/>
          </p:cNvPicPr>
          <p:nvPr/>
        </p:nvPicPr>
        <p:blipFill>
          <a:blip r:embed="rId2"/>
          <a:stretch>
            <a:fillRect/>
          </a:stretch>
        </p:blipFill>
        <p:spPr>
          <a:xfrm>
            <a:off x="283557" y="1227279"/>
            <a:ext cx="6410325" cy="2657475"/>
          </a:xfrm>
          <a:prstGeom prst="rect">
            <a:avLst/>
          </a:prstGeom>
        </p:spPr>
      </p:pic>
      <p:sp>
        <p:nvSpPr>
          <p:cNvPr id="4" name="TextBox 3"/>
          <p:cNvSpPr txBox="1"/>
          <p:nvPr/>
        </p:nvSpPr>
        <p:spPr>
          <a:xfrm>
            <a:off x="6825672" y="1145308"/>
            <a:ext cx="5126183" cy="36933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SE" i="1" dirty="0" smtClean="0"/>
              <a:t>Should we preprocess the pattern or the text?</a:t>
            </a:r>
            <a:endParaRPr lang="en-US" i="1" dirty="0"/>
          </a:p>
        </p:txBody>
      </p:sp>
      <p:pic>
        <p:nvPicPr>
          <p:cNvPr id="5" name="Picture 4"/>
          <p:cNvPicPr>
            <a:picLocks noChangeAspect="1"/>
          </p:cNvPicPr>
          <p:nvPr/>
        </p:nvPicPr>
        <p:blipFill>
          <a:blip r:embed="rId3"/>
          <a:stretch>
            <a:fillRect/>
          </a:stretch>
        </p:blipFill>
        <p:spPr>
          <a:xfrm>
            <a:off x="6825672" y="1890809"/>
            <a:ext cx="4557587" cy="3987889"/>
          </a:xfrm>
          <a:prstGeom prst="rect">
            <a:avLst/>
          </a:prstGeom>
        </p:spPr>
      </p:pic>
    </p:spTree>
    <p:extLst>
      <p:ext uri="{BB962C8B-B14F-4D97-AF65-F5344CB8AC3E}">
        <p14:creationId xmlns:p14="http://schemas.microsoft.com/office/powerpoint/2010/main" val="332826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364" y="115744"/>
            <a:ext cx="10515600" cy="475384"/>
          </a:xfrm>
        </p:spPr>
        <p:txBody>
          <a:bodyPr>
            <a:normAutofit fontScale="90000"/>
          </a:bodyPr>
          <a:lstStyle/>
          <a:p>
            <a:r>
              <a:rPr lang="en-SE" dirty="0" smtClean="0"/>
              <a:t>Querying the DNA index</a:t>
            </a:r>
            <a:endParaRPr lang="en-US" dirty="0"/>
          </a:p>
        </p:txBody>
      </p:sp>
      <p:pic>
        <p:nvPicPr>
          <p:cNvPr id="3" name="Picture 2"/>
          <p:cNvPicPr>
            <a:picLocks noChangeAspect="1"/>
          </p:cNvPicPr>
          <p:nvPr/>
        </p:nvPicPr>
        <p:blipFill>
          <a:blip r:embed="rId2"/>
          <a:stretch>
            <a:fillRect/>
          </a:stretch>
        </p:blipFill>
        <p:spPr>
          <a:xfrm>
            <a:off x="8707582" y="0"/>
            <a:ext cx="3319951" cy="2852448"/>
          </a:xfrm>
          <a:prstGeom prst="rect">
            <a:avLst/>
          </a:prstGeom>
        </p:spPr>
      </p:pic>
      <p:pic>
        <p:nvPicPr>
          <p:cNvPr id="4" name="Picture 3"/>
          <p:cNvPicPr>
            <a:picLocks noChangeAspect="1"/>
          </p:cNvPicPr>
          <p:nvPr/>
        </p:nvPicPr>
        <p:blipFill>
          <a:blip r:embed="rId3"/>
          <a:stretch>
            <a:fillRect/>
          </a:stretch>
        </p:blipFill>
        <p:spPr>
          <a:xfrm>
            <a:off x="219364" y="805152"/>
            <a:ext cx="3047999" cy="2982514"/>
          </a:xfrm>
          <a:prstGeom prst="rect">
            <a:avLst/>
          </a:prstGeom>
        </p:spPr>
      </p:pic>
      <p:pic>
        <p:nvPicPr>
          <p:cNvPr id="5" name="Picture 4"/>
          <p:cNvPicPr>
            <a:picLocks noChangeAspect="1"/>
          </p:cNvPicPr>
          <p:nvPr/>
        </p:nvPicPr>
        <p:blipFill>
          <a:blip r:embed="rId4"/>
          <a:stretch>
            <a:fillRect/>
          </a:stretch>
        </p:blipFill>
        <p:spPr>
          <a:xfrm>
            <a:off x="3619394" y="1228436"/>
            <a:ext cx="3287789" cy="2811029"/>
          </a:xfrm>
          <a:prstGeom prst="rect">
            <a:avLst/>
          </a:prstGeom>
        </p:spPr>
      </p:pic>
      <p:pic>
        <p:nvPicPr>
          <p:cNvPr id="7" name="Picture 6"/>
          <p:cNvPicPr>
            <a:picLocks noChangeAspect="1"/>
          </p:cNvPicPr>
          <p:nvPr/>
        </p:nvPicPr>
        <p:blipFill>
          <a:blip r:embed="rId5"/>
          <a:stretch>
            <a:fillRect/>
          </a:stretch>
        </p:blipFill>
        <p:spPr>
          <a:xfrm>
            <a:off x="440820" y="3897746"/>
            <a:ext cx="2826543" cy="2740890"/>
          </a:xfrm>
          <a:prstGeom prst="rect">
            <a:avLst/>
          </a:prstGeom>
        </p:spPr>
      </p:pic>
      <p:pic>
        <p:nvPicPr>
          <p:cNvPr id="8" name="Picture 7"/>
          <p:cNvPicPr>
            <a:picLocks noChangeAspect="1"/>
          </p:cNvPicPr>
          <p:nvPr/>
        </p:nvPicPr>
        <p:blipFill>
          <a:blip r:embed="rId6"/>
          <a:stretch>
            <a:fillRect/>
          </a:stretch>
        </p:blipFill>
        <p:spPr>
          <a:xfrm>
            <a:off x="3509818" y="3953286"/>
            <a:ext cx="2662959" cy="2651579"/>
          </a:xfrm>
          <a:prstGeom prst="rect">
            <a:avLst/>
          </a:prstGeom>
        </p:spPr>
      </p:pic>
      <p:pic>
        <p:nvPicPr>
          <p:cNvPr id="9" name="Picture 8"/>
          <p:cNvPicPr>
            <a:picLocks noChangeAspect="1"/>
          </p:cNvPicPr>
          <p:nvPr/>
        </p:nvPicPr>
        <p:blipFill>
          <a:blip r:embed="rId7"/>
          <a:stretch>
            <a:fillRect/>
          </a:stretch>
        </p:blipFill>
        <p:spPr>
          <a:xfrm>
            <a:off x="6524808" y="4039465"/>
            <a:ext cx="2773650" cy="2676027"/>
          </a:xfrm>
          <a:prstGeom prst="rect">
            <a:avLst/>
          </a:prstGeom>
        </p:spPr>
      </p:pic>
    </p:spTree>
    <p:extLst>
      <p:ext uri="{BB962C8B-B14F-4D97-AF65-F5344CB8AC3E}">
        <p14:creationId xmlns:p14="http://schemas.microsoft.com/office/powerpoint/2010/main" val="921860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0891" y="161926"/>
            <a:ext cx="6033654" cy="715530"/>
          </a:xfrm>
        </p:spPr>
        <p:txBody>
          <a:bodyPr>
            <a:normAutofit/>
          </a:bodyPr>
          <a:lstStyle/>
          <a:p>
            <a:r>
              <a:rPr lang="en-SE" sz="3600" dirty="0" smtClean="0"/>
              <a:t>Ordered structures for indexing</a:t>
            </a:r>
            <a:endParaRPr lang="en-US" sz="3600" dirty="0"/>
          </a:p>
        </p:txBody>
      </p:sp>
      <p:pic>
        <p:nvPicPr>
          <p:cNvPr id="3" name="Picture 2"/>
          <p:cNvPicPr>
            <a:picLocks noChangeAspect="1"/>
          </p:cNvPicPr>
          <p:nvPr/>
        </p:nvPicPr>
        <p:blipFill>
          <a:blip r:embed="rId2"/>
          <a:stretch>
            <a:fillRect/>
          </a:stretch>
        </p:blipFill>
        <p:spPr>
          <a:xfrm>
            <a:off x="849745" y="1528797"/>
            <a:ext cx="3971637" cy="1601339"/>
          </a:xfrm>
          <a:prstGeom prst="rect">
            <a:avLst/>
          </a:prstGeom>
        </p:spPr>
      </p:pic>
      <p:sp>
        <p:nvSpPr>
          <p:cNvPr id="4" name="TextBox 3"/>
          <p:cNvSpPr txBox="1"/>
          <p:nvPr/>
        </p:nvSpPr>
        <p:spPr>
          <a:xfrm>
            <a:off x="1350339" y="1262655"/>
            <a:ext cx="984629" cy="369332"/>
          </a:xfrm>
          <a:prstGeom prst="rect">
            <a:avLst/>
          </a:prstGeom>
          <a:noFill/>
        </p:spPr>
        <p:txBody>
          <a:bodyPr wrap="none" rtlCol="0">
            <a:spAutoFit/>
          </a:bodyPr>
          <a:lstStyle/>
          <a:p>
            <a:r>
              <a:rPr lang="en-SE" i="1" dirty="0" smtClean="0"/>
              <a:t>ordering</a:t>
            </a:r>
            <a:endParaRPr lang="en-US" i="1" dirty="0"/>
          </a:p>
        </p:txBody>
      </p:sp>
      <p:sp>
        <p:nvSpPr>
          <p:cNvPr id="5" name="TextBox 4"/>
          <p:cNvSpPr txBox="1"/>
          <p:nvPr/>
        </p:nvSpPr>
        <p:spPr>
          <a:xfrm>
            <a:off x="3431309" y="1228288"/>
            <a:ext cx="1027845" cy="369332"/>
          </a:xfrm>
          <a:prstGeom prst="rect">
            <a:avLst/>
          </a:prstGeom>
          <a:noFill/>
        </p:spPr>
        <p:txBody>
          <a:bodyPr wrap="none" rtlCol="0">
            <a:spAutoFit/>
          </a:bodyPr>
          <a:lstStyle/>
          <a:p>
            <a:r>
              <a:rPr lang="en-SE" i="1" dirty="0" smtClean="0"/>
              <a:t>grouping</a:t>
            </a:r>
            <a:endParaRPr lang="en-US" i="1" dirty="0"/>
          </a:p>
        </p:txBody>
      </p:sp>
      <p:pic>
        <p:nvPicPr>
          <p:cNvPr id="6" name="Picture 5"/>
          <p:cNvPicPr>
            <a:picLocks noChangeAspect="1"/>
          </p:cNvPicPr>
          <p:nvPr/>
        </p:nvPicPr>
        <p:blipFill>
          <a:blip r:embed="rId3"/>
          <a:stretch>
            <a:fillRect/>
          </a:stretch>
        </p:blipFill>
        <p:spPr>
          <a:xfrm>
            <a:off x="274782" y="3888510"/>
            <a:ext cx="2750646" cy="2679414"/>
          </a:xfrm>
          <a:prstGeom prst="rect">
            <a:avLst/>
          </a:prstGeom>
        </p:spPr>
      </p:pic>
      <p:sp>
        <p:nvSpPr>
          <p:cNvPr id="7" name="Right Arrow 6"/>
          <p:cNvSpPr/>
          <p:nvPr/>
        </p:nvSpPr>
        <p:spPr>
          <a:xfrm>
            <a:off x="2734998" y="5043055"/>
            <a:ext cx="628072" cy="17592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2609152" y="4664364"/>
            <a:ext cx="827810" cy="369332"/>
          </a:xfrm>
          <a:prstGeom prst="rect">
            <a:avLst/>
          </a:prstGeom>
          <a:noFill/>
        </p:spPr>
        <p:txBody>
          <a:bodyPr wrap="square" rtlCol="0">
            <a:spAutoFit/>
          </a:bodyPr>
          <a:lstStyle/>
          <a:p>
            <a:r>
              <a:rPr lang="en-SE" b="1" dirty="0" smtClean="0"/>
              <a:t>Order</a:t>
            </a:r>
            <a:endParaRPr lang="en-US" b="1" dirty="0"/>
          </a:p>
        </p:txBody>
      </p:sp>
      <p:pic>
        <p:nvPicPr>
          <p:cNvPr id="10" name="Picture 9"/>
          <p:cNvPicPr>
            <a:picLocks noChangeAspect="1"/>
          </p:cNvPicPr>
          <p:nvPr/>
        </p:nvPicPr>
        <p:blipFill>
          <a:blip r:embed="rId4"/>
          <a:stretch>
            <a:fillRect/>
          </a:stretch>
        </p:blipFill>
        <p:spPr>
          <a:xfrm>
            <a:off x="3614503" y="3888510"/>
            <a:ext cx="1557224" cy="2489200"/>
          </a:xfrm>
          <a:prstGeom prst="rect">
            <a:avLst/>
          </a:prstGeom>
        </p:spPr>
      </p:pic>
      <p:sp>
        <p:nvSpPr>
          <p:cNvPr id="11" name="TextBox 10"/>
          <p:cNvSpPr txBox="1"/>
          <p:nvPr/>
        </p:nvSpPr>
        <p:spPr>
          <a:xfrm>
            <a:off x="7575233" y="738801"/>
            <a:ext cx="3103420" cy="369332"/>
          </a:xfrm>
          <a:prstGeom prst="rect">
            <a:avLst/>
          </a:prstGeom>
          <a:noFill/>
        </p:spPr>
        <p:txBody>
          <a:bodyPr wrap="square" rtlCol="0">
            <a:spAutoFit/>
          </a:bodyPr>
          <a:lstStyle/>
          <a:p>
            <a:r>
              <a:rPr lang="en-SE" i="1" dirty="0" smtClean="0"/>
              <a:t>Use </a:t>
            </a:r>
            <a:r>
              <a:rPr lang="en-SE" b="1" i="1" dirty="0" smtClean="0"/>
              <a:t>binary search</a:t>
            </a:r>
            <a:r>
              <a:rPr lang="en-SE" i="1" dirty="0" smtClean="0"/>
              <a:t> to query</a:t>
            </a:r>
            <a:endParaRPr lang="en-US" i="1" dirty="0"/>
          </a:p>
        </p:txBody>
      </p:sp>
      <p:pic>
        <p:nvPicPr>
          <p:cNvPr id="12" name="Picture 11"/>
          <p:cNvPicPr>
            <a:picLocks noChangeAspect="1"/>
          </p:cNvPicPr>
          <p:nvPr/>
        </p:nvPicPr>
        <p:blipFill>
          <a:blip r:embed="rId5"/>
          <a:stretch>
            <a:fillRect/>
          </a:stretch>
        </p:blipFill>
        <p:spPr>
          <a:xfrm>
            <a:off x="6330052" y="1327886"/>
            <a:ext cx="2283715" cy="2586767"/>
          </a:xfrm>
          <a:prstGeom prst="rect">
            <a:avLst/>
          </a:prstGeom>
        </p:spPr>
      </p:pic>
      <p:pic>
        <p:nvPicPr>
          <p:cNvPr id="13" name="Picture 12"/>
          <p:cNvPicPr>
            <a:picLocks noChangeAspect="1"/>
          </p:cNvPicPr>
          <p:nvPr/>
        </p:nvPicPr>
        <p:blipFill>
          <a:blip r:embed="rId6"/>
          <a:stretch>
            <a:fillRect/>
          </a:stretch>
        </p:blipFill>
        <p:spPr>
          <a:xfrm>
            <a:off x="8844175" y="1327886"/>
            <a:ext cx="2738440" cy="2504338"/>
          </a:xfrm>
          <a:prstGeom prst="rect">
            <a:avLst/>
          </a:prstGeom>
        </p:spPr>
      </p:pic>
      <p:pic>
        <p:nvPicPr>
          <p:cNvPr id="14" name="Picture 13"/>
          <p:cNvPicPr>
            <a:picLocks noChangeAspect="1"/>
          </p:cNvPicPr>
          <p:nvPr/>
        </p:nvPicPr>
        <p:blipFill>
          <a:blip r:embed="rId7"/>
          <a:stretch>
            <a:fillRect/>
          </a:stretch>
        </p:blipFill>
        <p:spPr>
          <a:xfrm>
            <a:off x="6252841" y="4193314"/>
            <a:ext cx="2591334" cy="2451532"/>
          </a:xfrm>
          <a:prstGeom prst="rect">
            <a:avLst/>
          </a:prstGeom>
        </p:spPr>
      </p:pic>
      <p:pic>
        <p:nvPicPr>
          <p:cNvPr id="15" name="Picture 14"/>
          <p:cNvPicPr>
            <a:picLocks noChangeAspect="1"/>
          </p:cNvPicPr>
          <p:nvPr/>
        </p:nvPicPr>
        <p:blipFill>
          <a:blip r:embed="rId8"/>
          <a:stretch>
            <a:fillRect/>
          </a:stretch>
        </p:blipFill>
        <p:spPr>
          <a:xfrm>
            <a:off x="9220484" y="4043965"/>
            <a:ext cx="2652824" cy="2501977"/>
          </a:xfrm>
          <a:prstGeom prst="rect">
            <a:avLst/>
          </a:prstGeom>
        </p:spPr>
      </p:pic>
    </p:spTree>
    <p:extLst>
      <p:ext uri="{BB962C8B-B14F-4D97-AF65-F5344CB8AC3E}">
        <p14:creationId xmlns:p14="http://schemas.microsoft.com/office/powerpoint/2010/main" val="1996112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503093"/>
          </a:xfrm>
        </p:spPr>
        <p:txBody>
          <a:bodyPr>
            <a:normAutofit fontScale="90000"/>
          </a:bodyPr>
          <a:lstStyle/>
          <a:p>
            <a:r>
              <a:rPr lang="en-SE" dirty="0" smtClean="0"/>
              <a:t>Hash tables</a:t>
            </a:r>
            <a:endParaRPr lang="en-US" dirty="0"/>
          </a:p>
        </p:txBody>
      </p:sp>
      <p:pic>
        <p:nvPicPr>
          <p:cNvPr id="3" name="Picture 2"/>
          <p:cNvPicPr>
            <a:picLocks noChangeAspect="1"/>
          </p:cNvPicPr>
          <p:nvPr/>
        </p:nvPicPr>
        <p:blipFill>
          <a:blip r:embed="rId2"/>
          <a:stretch>
            <a:fillRect/>
          </a:stretch>
        </p:blipFill>
        <p:spPr>
          <a:xfrm>
            <a:off x="838200" y="1070769"/>
            <a:ext cx="2891704" cy="2646404"/>
          </a:xfrm>
          <a:prstGeom prst="rect">
            <a:avLst/>
          </a:prstGeom>
        </p:spPr>
      </p:pic>
      <p:pic>
        <p:nvPicPr>
          <p:cNvPr id="4" name="Picture 3"/>
          <p:cNvPicPr>
            <a:picLocks noChangeAspect="1"/>
          </p:cNvPicPr>
          <p:nvPr/>
        </p:nvPicPr>
        <p:blipFill>
          <a:blip r:embed="rId3"/>
          <a:stretch>
            <a:fillRect/>
          </a:stretch>
        </p:blipFill>
        <p:spPr>
          <a:xfrm>
            <a:off x="4032011" y="860704"/>
            <a:ext cx="3462497" cy="2962564"/>
          </a:xfrm>
          <a:prstGeom prst="rect">
            <a:avLst/>
          </a:prstGeom>
        </p:spPr>
      </p:pic>
      <p:pic>
        <p:nvPicPr>
          <p:cNvPr id="5" name="Picture 4"/>
          <p:cNvPicPr>
            <a:picLocks noChangeAspect="1"/>
          </p:cNvPicPr>
          <p:nvPr/>
        </p:nvPicPr>
        <p:blipFill>
          <a:blip r:embed="rId4"/>
          <a:stretch>
            <a:fillRect/>
          </a:stretch>
        </p:blipFill>
        <p:spPr>
          <a:xfrm>
            <a:off x="7796615" y="952439"/>
            <a:ext cx="3092595" cy="2748973"/>
          </a:xfrm>
          <a:prstGeom prst="rect">
            <a:avLst/>
          </a:prstGeom>
        </p:spPr>
      </p:pic>
      <p:pic>
        <p:nvPicPr>
          <p:cNvPr id="6" name="Picture 5"/>
          <p:cNvPicPr>
            <a:picLocks noChangeAspect="1"/>
          </p:cNvPicPr>
          <p:nvPr/>
        </p:nvPicPr>
        <p:blipFill>
          <a:blip r:embed="rId5"/>
          <a:stretch>
            <a:fillRect/>
          </a:stretch>
        </p:blipFill>
        <p:spPr>
          <a:xfrm>
            <a:off x="209720" y="3717173"/>
            <a:ext cx="3520184" cy="3133148"/>
          </a:xfrm>
          <a:prstGeom prst="rect">
            <a:avLst/>
          </a:prstGeom>
        </p:spPr>
      </p:pic>
      <p:pic>
        <p:nvPicPr>
          <p:cNvPr id="7" name="Picture 6"/>
          <p:cNvPicPr>
            <a:picLocks noChangeAspect="1"/>
          </p:cNvPicPr>
          <p:nvPr/>
        </p:nvPicPr>
        <p:blipFill>
          <a:blip r:embed="rId6"/>
          <a:stretch>
            <a:fillRect/>
          </a:stretch>
        </p:blipFill>
        <p:spPr>
          <a:xfrm>
            <a:off x="3932709" y="3629305"/>
            <a:ext cx="3453681" cy="3021971"/>
          </a:xfrm>
          <a:prstGeom prst="rect">
            <a:avLst/>
          </a:prstGeom>
        </p:spPr>
      </p:pic>
      <p:pic>
        <p:nvPicPr>
          <p:cNvPr id="8" name="Picture 7"/>
          <p:cNvPicPr>
            <a:picLocks noChangeAspect="1"/>
          </p:cNvPicPr>
          <p:nvPr/>
        </p:nvPicPr>
        <p:blipFill>
          <a:blip r:embed="rId7"/>
          <a:stretch>
            <a:fillRect/>
          </a:stretch>
        </p:blipFill>
        <p:spPr>
          <a:xfrm>
            <a:off x="7485692" y="3664853"/>
            <a:ext cx="4208720" cy="2950873"/>
          </a:xfrm>
          <a:prstGeom prst="rect">
            <a:avLst/>
          </a:prstGeom>
        </p:spPr>
      </p:pic>
      <p:sp>
        <p:nvSpPr>
          <p:cNvPr id="9" name="TextBox 8"/>
          <p:cNvSpPr txBox="1"/>
          <p:nvPr/>
        </p:nvSpPr>
        <p:spPr>
          <a:xfrm flipH="1">
            <a:off x="2162729" y="2558533"/>
            <a:ext cx="1819631" cy="646331"/>
          </a:xfrm>
          <a:prstGeom prst="rect">
            <a:avLst/>
          </a:prstGeom>
          <a:noFill/>
        </p:spPr>
        <p:txBody>
          <a:bodyPr wrap="square" rtlCol="0">
            <a:spAutoFit/>
          </a:bodyPr>
          <a:lstStyle/>
          <a:p>
            <a:r>
              <a:rPr lang="en-SE" i="1" dirty="0" smtClean="0"/>
              <a:t>We don’t discuss </a:t>
            </a:r>
            <a:r>
              <a:rPr lang="en-SE" b="1" i="1" dirty="0" smtClean="0"/>
              <a:t>how </a:t>
            </a:r>
            <a:r>
              <a:rPr lang="en-SE" i="1" dirty="0" smtClean="0"/>
              <a:t>for now.  </a:t>
            </a:r>
            <a:endParaRPr lang="en-US" i="1" dirty="0"/>
          </a:p>
        </p:txBody>
      </p:sp>
      <p:sp>
        <p:nvSpPr>
          <p:cNvPr id="10" name="Rounded Rectangle 9"/>
          <p:cNvSpPr/>
          <p:nvPr/>
        </p:nvSpPr>
        <p:spPr>
          <a:xfrm>
            <a:off x="5578764" y="5671127"/>
            <a:ext cx="1200727" cy="665018"/>
          </a:xfrm>
          <a:prstGeom prst="roundRect">
            <a:avLst/>
          </a:prstGeom>
          <a:noFill/>
          <a:ln w="57150"/>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TextBox 10"/>
          <p:cNvSpPr txBox="1"/>
          <p:nvPr/>
        </p:nvSpPr>
        <p:spPr>
          <a:xfrm>
            <a:off x="6111772" y="5274241"/>
            <a:ext cx="1064715" cy="369332"/>
          </a:xfrm>
          <a:prstGeom prst="rect">
            <a:avLst/>
          </a:prstGeom>
          <a:noFill/>
        </p:spPr>
        <p:txBody>
          <a:bodyPr wrap="none" rtlCol="0">
            <a:spAutoFit/>
          </a:bodyPr>
          <a:lstStyle/>
          <a:p>
            <a:r>
              <a:rPr lang="en-SE" i="1" dirty="0" smtClean="0"/>
              <a:t>Collisions</a:t>
            </a:r>
            <a:endParaRPr lang="en-US" i="1" dirty="0"/>
          </a:p>
        </p:txBody>
      </p:sp>
    </p:spTree>
    <p:extLst>
      <p:ext uri="{BB962C8B-B14F-4D97-AF65-F5344CB8AC3E}">
        <p14:creationId xmlns:p14="http://schemas.microsoft.com/office/powerpoint/2010/main" val="42293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7"/>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0128" y="124981"/>
            <a:ext cx="9367982" cy="576984"/>
          </a:xfrm>
        </p:spPr>
        <p:txBody>
          <a:bodyPr>
            <a:normAutofit fontScale="90000"/>
          </a:bodyPr>
          <a:lstStyle/>
          <a:p>
            <a:r>
              <a:rPr lang="en-SE" dirty="0" smtClean="0"/>
              <a:t>Querying hash tables</a:t>
            </a:r>
            <a:endParaRPr lang="en-US" dirty="0"/>
          </a:p>
        </p:txBody>
      </p:sp>
      <p:pic>
        <p:nvPicPr>
          <p:cNvPr id="3" name="Picture 2"/>
          <p:cNvPicPr>
            <a:picLocks noChangeAspect="1"/>
          </p:cNvPicPr>
          <p:nvPr/>
        </p:nvPicPr>
        <p:blipFill>
          <a:blip r:embed="rId2"/>
          <a:stretch>
            <a:fillRect/>
          </a:stretch>
        </p:blipFill>
        <p:spPr>
          <a:xfrm>
            <a:off x="674255" y="1234832"/>
            <a:ext cx="4998748" cy="3896834"/>
          </a:xfrm>
          <a:prstGeom prst="rect">
            <a:avLst/>
          </a:prstGeom>
        </p:spPr>
      </p:pic>
      <p:pic>
        <p:nvPicPr>
          <p:cNvPr id="4" name="Picture 3"/>
          <p:cNvPicPr>
            <a:picLocks noChangeAspect="1"/>
          </p:cNvPicPr>
          <p:nvPr/>
        </p:nvPicPr>
        <p:blipFill>
          <a:blip r:embed="rId3"/>
          <a:stretch>
            <a:fillRect/>
          </a:stretch>
        </p:blipFill>
        <p:spPr>
          <a:xfrm>
            <a:off x="6299254" y="1120486"/>
            <a:ext cx="5120499" cy="4011180"/>
          </a:xfrm>
          <a:prstGeom prst="rect">
            <a:avLst/>
          </a:prstGeom>
        </p:spPr>
      </p:pic>
      <p:sp>
        <p:nvSpPr>
          <p:cNvPr id="5" name="TextBox 4"/>
          <p:cNvSpPr txBox="1"/>
          <p:nvPr/>
        </p:nvSpPr>
        <p:spPr>
          <a:xfrm>
            <a:off x="609600" y="5479867"/>
            <a:ext cx="5389296" cy="369332"/>
          </a:xfrm>
          <a:prstGeom prst="rect">
            <a:avLst/>
          </a:prstGeom>
          <a:noFill/>
        </p:spPr>
        <p:txBody>
          <a:bodyPr wrap="none" rtlCol="0">
            <a:spAutoFit/>
          </a:bodyPr>
          <a:lstStyle/>
          <a:p>
            <a:r>
              <a:rPr lang="en-SE" i="1" dirty="0" smtClean="0"/>
              <a:t>Use the hash function to assign the k-mer to the bucket</a:t>
            </a:r>
            <a:endParaRPr lang="en-US" i="1" dirty="0"/>
          </a:p>
        </p:txBody>
      </p:sp>
    </p:spTree>
    <p:extLst>
      <p:ext uri="{BB962C8B-B14F-4D97-AF65-F5344CB8AC3E}">
        <p14:creationId xmlns:p14="http://schemas.microsoft.com/office/powerpoint/2010/main" val="344831796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7594600" cy="318366"/>
          </a:xfrm>
        </p:spPr>
        <p:txBody>
          <a:bodyPr>
            <a:normAutofit fontScale="90000"/>
          </a:bodyPr>
          <a:lstStyle/>
          <a:p>
            <a:r>
              <a:rPr lang="en-US" dirty="0" smtClean="0"/>
              <a:t>V</a:t>
            </a:r>
            <a:r>
              <a:rPr lang="en-SE" dirty="0" smtClean="0"/>
              <a:t>ariations on k-mer indexes</a:t>
            </a:r>
            <a:endParaRPr lang="en-US" dirty="0"/>
          </a:p>
        </p:txBody>
      </p:sp>
      <p:pic>
        <p:nvPicPr>
          <p:cNvPr id="3" name="Picture 2"/>
          <p:cNvPicPr>
            <a:picLocks noChangeAspect="1"/>
          </p:cNvPicPr>
          <p:nvPr/>
        </p:nvPicPr>
        <p:blipFill>
          <a:blip r:embed="rId2"/>
          <a:stretch>
            <a:fillRect/>
          </a:stretch>
        </p:blipFill>
        <p:spPr>
          <a:xfrm>
            <a:off x="284019" y="1594073"/>
            <a:ext cx="2616200" cy="2134864"/>
          </a:xfrm>
          <a:prstGeom prst="rect">
            <a:avLst/>
          </a:prstGeom>
        </p:spPr>
      </p:pic>
      <p:sp>
        <p:nvSpPr>
          <p:cNvPr id="4" name="TextBox 3"/>
          <p:cNvSpPr txBox="1"/>
          <p:nvPr/>
        </p:nvSpPr>
        <p:spPr>
          <a:xfrm flipH="1">
            <a:off x="3528290" y="913448"/>
            <a:ext cx="1912390" cy="646331"/>
          </a:xfrm>
          <a:prstGeom prst="rect">
            <a:avLst/>
          </a:prstGeom>
          <a:noFill/>
        </p:spPr>
        <p:txBody>
          <a:bodyPr wrap="square" rtlCol="0">
            <a:spAutoFit/>
          </a:bodyPr>
          <a:lstStyle/>
          <a:p>
            <a:r>
              <a:rPr lang="en-SE" i="1" dirty="0" smtClean="0"/>
              <a:t>Take only the even offset k-mers</a:t>
            </a:r>
            <a:endParaRPr lang="en-US" i="1" dirty="0"/>
          </a:p>
        </p:txBody>
      </p:sp>
      <p:pic>
        <p:nvPicPr>
          <p:cNvPr id="5" name="Picture 4"/>
          <p:cNvPicPr>
            <a:picLocks noChangeAspect="1"/>
          </p:cNvPicPr>
          <p:nvPr/>
        </p:nvPicPr>
        <p:blipFill>
          <a:blip r:embed="rId3"/>
          <a:stretch>
            <a:fillRect/>
          </a:stretch>
        </p:blipFill>
        <p:spPr>
          <a:xfrm>
            <a:off x="2909917" y="1594073"/>
            <a:ext cx="2601905" cy="2373960"/>
          </a:xfrm>
          <a:prstGeom prst="rect">
            <a:avLst/>
          </a:prstGeom>
        </p:spPr>
      </p:pic>
      <p:pic>
        <p:nvPicPr>
          <p:cNvPr id="6" name="Picture 5"/>
          <p:cNvPicPr>
            <a:picLocks noChangeAspect="1"/>
          </p:cNvPicPr>
          <p:nvPr/>
        </p:nvPicPr>
        <p:blipFill>
          <a:blip r:embed="rId4"/>
          <a:stretch>
            <a:fillRect/>
          </a:stretch>
        </p:blipFill>
        <p:spPr>
          <a:xfrm>
            <a:off x="5511822" y="1509562"/>
            <a:ext cx="2589438" cy="2710011"/>
          </a:xfrm>
          <a:prstGeom prst="rect">
            <a:avLst/>
          </a:prstGeom>
        </p:spPr>
      </p:pic>
      <p:pic>
        <p:nvPicPr>
          <p:cNvPr id="7" name="Picture 6"/>
          <p:cNvPicPr>
            <a:picLocks noChangeAspect="1"/>
          </p:cNvPicPr>
          <p:nvPr/>
        </p:nvPicPr>
        <p:blipFill>
          <a:blip r:embed="rId5"/>
          <a:stretch>
            <a:fillRect/>
          </a:stretch>
        </p:blipFill>
        <p:spPr>
          <a:xfrm>
            <a:off x="8194024" y="1328880"/>
            <a:ext cx="3850193" cy="2639153"/>
          </a:xfrm>
          <a:prstGeom prst="rect">
            <a:avLst/>
          </a:prstGeom>
        </p:spPr>
      </p:pic>
      <p:sp>
        <p:nvSpPr>
          <p:cNvPr id="8" name="TextBox 7"/>
          <p:cNvSpPr txBox="1"/>
          <p:nvPr/>
        </p:nvSpPr>
        <p:spPr>
          <a:xfrm flipH="1">
            <a:off x="450273" y="4639518"/>
            <a:ext cx="1276927" cy="1200329"/>
          </a:xfrm>
          <a:prstGeom prst="rect">
            <a:avLst/>
          </a:prstGeom>
          <a:noFill/>
        </p:spPr>
        <p:txBody>
          <a:bodyPr wrap="square" rtlCol="0">
            <a:spAutoFit/>
          </a:bodyPr>
          <a:lstStyle/>
          <a:p>
            <a:r>
              <a:rPr lang="en-SE" i="1" dirty="0" smtClean="0"/>
              <a:t>Take every third (nth) offset k-mer</a:t>
            </a:r>
            <a:endParaRPr lang="en-US" i="1" dirty="0"/>
          </a:p>
        </p:txBody>
      </p:sp>
      <p:pic>
        <p:nvPicPr>
          <p:cNvPr id="9" name="Picture 8"/>
          <p:cNvPicPr>
            <a:picLocks noChangeAspect="1"/>
          </p:cNvPicPr>
          <p:nvPr/>
        </p:nvPicPr>
        <p:blipFill>
          <a:blip r:embed="rId6"/>
          <a:stretch>
            <a:fillRect/>
          </a:stretch>
        </p:blipFill>
        <p:spPr>
          <a:xfrm>
            <a:off x="1985819" y="4219573"/>
            <a:ext cx="3332040" cy="2433838"/>
          </a:xfrm>
          <a:prstGeom prst="rect">
            <a:avLst/>
          </a:prstGeom>
        </p:spPr>
      </p:pic>
    </p:spTree>
    <p:extLst>
      <p:ext uri="{BB962C8B-B14F-4D97-AF65-F5344CB8AC3E}">
        <p14:creationId xmlns:p14="http://schemas.microsoft.com/office/powerpoint/2010/main" val="1380066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95382" y="2001465"/>
            <a:ext cx="2625558" cy="2565750"/>
          </a:xfrm>
          <a:prstGeom prst="rect">
            <a:avLst/>
          </a:prstGeom>
        </p:spPr>
      </p:pic>
      <p:pic>
        <p:nvPicPr>
          <p:cNvPr id="6" name="Picture 5"/>
          <p:cNvPicPr>
            <a:picLocks noChangeAspect="1"/>
          </p:cNvPicPr>
          <p:nvPr/>
        </p:nvPicPr>
        <p:blipFill>
          <a:blip r:embed="rId3"/>
          <a:stretch>
            <a:fillRect/>
          </a:stretch>
        </p:blipFill>
        <p:spPr>
          <a:xfrm>
            <a:off x="2795075" y="2267631"/>
            <a:ext cx="2544041" cy="2253823"/>
          </a:xfrm>
          <a:prstGeom prst="rect">
            <a:avLst/>
          </a:prstGeom>
        </p:spPr>
      </p:pic>
      <p:pic>
        <p:nvPicPr>
          <p:cNvPr id="7" name="Picture 6"/>
          <p:cNvPicPr>
            <a:picLocks noChangeAspect="1"/>
          </p:cNvPicPr>
          <p:nvPr/>
        </p:nvPicPr>
        <p:blipFill>
          <a:blip r:embed="rId4"/>
          <a:stretch>
            <a:fillRect/>
          </a:stretch>
        </p:blipFill>
        <p:spPr>
          <a:xfrm>
            <a:off x="5712504" y="2077466"/>
            <a:ext cx="2660327" cy="2425789"/>
          </a:xfrm>
          <a:prstGeom prst="rect">
            <a:avLst/>
          </a:prstGeom>
        </p:spPr>
      </p:pic>
      <p:pic>
        <p:nvPicPr>
          <p:cNvPr id="8" name="Picture 7"/>
          <p:cNvPicPr>
            <a:picLocks noChangeAspect="1"/>
          </p:cNvPicPr>
          <p:nvPr/>
        </p:nvPicPr>
        <p:blipFill>
          <a:blip r:embed="rId5"/>
          <a:stretch>
            <a:fillRect/>
          </a:stretch>
        </p:blipFill>
        <p:spPr>
          <a:xfrm>
            <a:off x="8523838" y="2007486"/>
            <a:ext cx="2664061" cy="2460919"/>
          </a:xfrm>
          <a:prstGeom prst="rect">
            <a:avLst/>
          </a:prstGeom>
        </p:spPr>
      </p:pic>
      <p:sp>
        <p:nvSpPr>
          <p:cNvPr id="2" name="Title 1"/>
          <p:cNvSpPr>
            <a:spLocks noGrp="1"/>
          </p:cNvSpPr>
          <p:nvPr>
            <p:ph type="title"/>
          </p:nvPr>
        </p:nvSpPr>
        <p:spPr>
          <a:xfrm>
            <a:off x="426331" y="291235"/>
            <a:ext cx="10515600" cy="512330"/>
          </a:xfrm>
        </p:spPr>
        <p:txBody>
          <a:bodyPr>
            <a:normAutofit fontScale="90000"/>
          </a:bodyPr>
          <a:lstStyle/>
          <a:p>
            <a:r>
              <a:rPr lang="en-SE" dirty="0" smtClean="0"/>
              <a:t>More variations: subsequences</a:t>
            </a:r>
            <a:endParaRPr lang="en-US" dirty="0"/>
          </a:p>
        </p:txBody>
      </p:sp>
      <p:sp>
        <p:nvSpPr>
          <p:cNvPr id="4" name="TextBox 3"/>
          <p:cNvSpPr txBox="1"/>
          <p:nvPr/>
        </p:nvSpPr>
        <p:spPr>
          <a:xfrm>
            <a:off x="426331" y="1431090"/>
            <a:ext cx="10394705" cy="369332"/>
          </a:xfrm>
          <a:prstGeom prst="rect">
            <a:avLst/>
          </a:prstGeom>
          <a:noFill/>
        </p:spPr>
        <p:txBody>
          <a:bodyPr wrap="none" rtlCol="0">
            <a:spAutoFit/>
          </a:bodyPr>
          <a:lstStyle/>
          <a:p>
            <a:r>
              <a:rPr lang="en-SE" dirty="0" smtClean="0"/>
              <a:t>A </a:t>
            </a:r>
            <a:r>
              <a:rPr lang="en-SE" b="1" dirty="0" smtClean="0"/>
              <a:t>subsequence</a:t>
            </a:r>
            <a:r>
              <a:rPr lang="en-SE" dirty="0" smtClean="0"/>
              <a:t> of S is a string of characters also occuring in S in </a:t>
            </a:r>
            <a:r>
              <a:rPr lang="en-SE" b="1" dirty="0" smtClean="0"/>
              <a:t>the same order</a:t>
            </a:r>
            <a:r>
              <a:rPr lang="en-SE" dirty="0" smtClean="0"/>
              <a:t>. </a:t>
            </a:r>
            <a:r>
              <a:rPr lang="en-SE" b="1" dirty="0" smtClean="0"/>
              <a:t>Not necessarily consecutive</a:t>
            </a:r>
            <a:r>
              <a:rPr lang="en-SE" dirty="0" smtClean="0"/>
              <a:t>.</a:t>
            </a:r>
            <a:endParaRPr lang="en-US" dirty="0"/>
          </a:p>
        </p:txBody>
      </p:sp>
      <p:sp>
        <p:nvSpPr>
          <p:cNvPr id="16" name="Rectangle 15"/>
          <p:cNvSpPr/>
          <p:nvPr/>
        </p:nvSpPr>
        <p:spPr>
          <a:xfrm>
            <a:off x="426331" y="903829"/>
            <a:ext cx="1996187" cy="461665"/>
          </a:xfrm>
          <a:prstGeom prst="rect">
            <a:avLst/>
          </a:prstGeom>
        </p:spPr>
        <p:txBody>
          <a:bodyPr wrap="none">
            <a:spAutoFit/>
          </a:bodyPr>
          <a:lstStyle/>
          <a:p>
            <a:r>
              <a:rPr lang="en-SE" sz="2400" b="1" dirty="0"/>
              <a:t>S</a:t>
            </a:r>
            <a:r>
              <a:rPr lang="en-SE" sz="2400" b="1" dirty="0" smtClean="0"/>
              <a:t>ubsequences</a:t>
            </a:r>
            <a:endParaRPr lang="en-US" sz="2400" b="1" dirty="0"/>
          </a:p>
        </p:txBody>
      </p:sp>
    </p:spTree>
    <p:extLst>
      <p:ext uri="{BB962C8B-B14F-4D97-AF65-F5344CB8AC3E}">
        <p14:creationId xmlns:p14="http://schemas.microsoft.com/office/powerpoint/2010/main" val="420474539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p:cNvPicPr>
            <a:picLocks noChangeAspect="1"/>
          </p:cNvPicPr>
          <p:nvPr/>
        </p:nvPicPr>
        <p:blipFill>
          <a:blip r:embed="rId2"/>
          <a:stretch>
            <a:fillRect/>
          </a:stretch>
        </p:blipFill>
        <p:spPr>
          <a:xfrm>
            <a:off x="426331" y="975589"/>
            <a:ext cx="3457639" cy="2106305"/>
          </a:xfrm>
          <a:prstGeom prst="rect">
            <a:avLst/>
          </a:prstGeom>
        </p:spPr>
      </p:pic>
      <p:pic>
        <p:nvPicPr>
          <p:cNvPr id="19" name="Picture 18"/>
          <p:cNvPicPr>
            <a:picLocks noChangeAspect="1"/>
          </p:cNvPicPr>
          <p:nvPr/>
        </p:nvPicPr>
        <p:blipFill>
          <a:blip r:embed="rId3"/>
          <a:stretch>
            <a:fillRect/>
          </a:stretch>
        </p:blipFill>
        <p:spPr>
          <a:xfrm>
            <a:off x="4210023" y="644468"/>
            <a:ext cx="2864468" cy="2414439"/>
          </a:xfrm>
          <a:prstGeom prst="rect">
            <a:avLst/>
          </a:prstGeom>
        </p:spPr>
      </p:pic>
      <p:pic>
        <p:nvPicPr>
          <p:cNvPr id="20" name="Picture 19"/>
          <p:cNvPicPr>
            <a:picLocks noChangeAspect="1"/>
          </p:cNvPicPr>
          <p:nvPr/>
        </p:nvPicPr>
        <p:blipFill>
          <a:blip r:embed="rId4"/>
          <a:stretch>
            <a:fillRect/>
          </a:stretch>
        </p:blipFill>
        <p:spPr>
          <a:xfrm>
            <a:off x="9725892" y="644468"/>
            <a:ext cx="1874982" cy="2597866"/>
          </a:xfrm>
          <a:prstGeom prst="rect">
            <a:avLst/>
          </a:prstGeom>
        </p:spPr>
      </p:pic>
      <p:sp>
        <p:nvSpPr>
          <p:cNvPr id="3" name="TextBox 2"/>
          <p:cNvSpPr txBox="1"/>
          <p:nvPr/>
        </p:nvSpPr>
        <p:spPr>
          <a:xfrm>
            <a:off x="7188969" y="835329"/>
            <a:ext cx="2512291" cy="1754326"/>
          </a:xfrm>
          <a:prstGeom prst="rect">
            <a:avLst/>
          </a:prstGeom>
          <a:noFill/>
        </p:spPr>
        <p:txBody>
          <a:bodyPr wrap="square" rtlCol="0">
            <a:spAutoFit/>
          </a:bodyPr>
          <a:lstStyle/>
          <a:p>
            <a:r>
              <a:rPr lang="en-SE" i="1" dirty="0" smtClean="0"/>
              <a:t>The large genome problem </a:t>
            </a:r>
          </a:p>
          <a:p>
            <a:endParaRPr lang="en-SE" dirty="0" smtClean="0"/>
          </a:p>
          <a:p>
            <a:r>
              <a:rPr lang="en-SE" dirty="0" smtClean="0"/>
              <a:t>Instead of storing the suffixes, we can only store the offset.</a:t>
            </a:r>
            <a:endParaRPr lang="en-US" dirty="0"/>
          </a:p>
        </p:txBody>
      </p:sp>
      <p:sp>
        <p:nvSpPr>
          <p:cNvPr id="2" name="Title 1"/>
          <p:cNvSpPr>
            <a:spLocks noGrp="1"/>
          </p:cNvSpPr>
          <p:nvPr>
            <p:ph type="title"/>
          </p:nvPr>
        </p:nvSpPr>
        <p:spPr>
          <a:xfrm>
            <a:off x="426331" y="291235"/>
            <a:ext cx="10515600" cy="512330"/>
          </a:xfrm>
        </p:spPr>
        <p:txBody>
          <a:bodyPr>
            <a:normAutofit fontScale="90000"/>
          </a:bodyPr>
          <a:lstStyle/>
          <a:p>
            <a:r>
              <a:rPr lang="en-SE" dirty="0" smtClean="0"/>
              <a:t>More variations: suffix indexes</a:t>
            </a:r>
            <a:endParaRPr lang="en-US" dirty="0"/>
          </a:p>
        </p:txBody>
      </p:sp>
      <p:pic>
        <p:nvPicPr>
          <p:cNvPr id="9" name="Picture 8"/>
          <p:cNvPicPr>
            <a:picLocks noChangeAspect="1"/>
          </p:cNvPicPr>
          <p:nvPr/>
        </p:nvPicPr>
        <p:blipFill>
          <a:blip r:embed="rId5"/>
          <a:stretch>
            <a:fillRect/>
          </a:stretch>
        </p:blipFill>
        <p:spPr>
          <a:xfrm>
            <a:off x="426331" y="3253918"/>
            <a:ext cx="5779142" cy="3132619"/>
          </a:xfrm>
          <a:prstGeom prst="rect">
            <a:avLst/>
          </a:prstGeom>
        </p:spPr>
      </p:pic>
      <p:sp>
        <p:nvSpPr>
          <p:cNvPr id="10" name="TextBox 9"/>
          <p:cNvSpPr txBox="1"/>
          <p:nvPr/>
        </p:nvSpPr>
        <p:spPr>
          <a:xfrm>
            <a:off x="767996" y="3035920"/>
            <a:ext cx="1056187" cy="369332"/>
          </a:xfrm>
          <a:prstGeom prst="rect">
            <a:avLst/>
          </a:prstGeom>
          <a:noFill/>
        </p:spPr>
        <p:txBody>
          <a:bodyPr wrap="none" rtlCol="0">
            <a:spAutoFit/>
          </a:bodyPr>
          <a:lstStyle/>
          <a:p>
            <a:r>
              <a:rPr lang="en-SE" i="1" dirty="0" smtClean="0"/>
              <a:t>Grouping</a:t>
            </a:r>
            <a:endParaRPr lang="en-US" i="1" dirty="0"/>
          </a:p>
        </p:txBody>
      </p:sp>
      <p:sp>
        <p:nvSpPr>
          <p:cNvPr id="21" name="TextBox 20"/>
          <p:cNvSpPr txBox="1"/>
          <p:nvPr/>
        </p:nvSpPr>
        <p:spPr>
          <a:xfrm>
            <a:off x="2616725" y="3058907"/>
            <a:ext cx="1011815" cy="369332"/>
          </a:xfrm>
          <a:prstGeom prst="rect">
            <a:avLst/>
          </a:prstGeom>
          <a:noFill/>
        </p:spPr>
        <p:txBody>
          <a:bodyPr wrap="none" rtlCol="0">
            <a:spAutoFit/>
          </a:bodyPr>
          <a:lstStyle/>
          <a:p>
            <a:r>
              <a:rPr lang="en-SE" i="1" dirty="0" smtClean="0"/>
              <a:t>Ordering</a:t>
            </a:r>
          </a:p>
        </p:txBody>
      </p:sp>
      <p:pic>
        <p:nvPicPr>
          <p:cNvPr id="11" name="Picture 10"/>
          <p:cNvPicPr>
            <a:picLocks noChangeAspect="1"/>
          </p:cNvPicPr>
          <p:nvPr/>
        </p:nvPicPr>
        <p:blipFill>
          <a:blip r:embed="rId6"/>
          <a:stretch>
            <a:fillRect/>
          </a:stretch>
        </p:blipFill>
        <p:spPr>
          <a:xfrm>
            <a:off x="514875" y="6195142"/>
            <a:ext cx="5414871" cy="382789"/>
          </a:xfrm>
          <a:prstGeom prst="rect">
            <a:avLst/>
          </a:prstGeom>
        </p:spPr>
      </p:pic>
      <p:sp>
        <p:nvSpPr>
          <p:cNvPr id="22" name="TextBox 21"/>
          <p:cNvSpPr txBox="1"/>
          <p:nvPr/>
        </p:nvSpPr>
        <p:spPr>
          <a:xfrm>
            <a:off x="4112860" y="3097059"/>
            <a:ext cx="5413983" cy="369332"/>
          </a:xfrm>
          <a:prstGeom prst="rect">
            <a:avLst/>
          </a:prstGeom>
          <a:noFill/>
        </p:spPr>
        <p:txBody>
          <a:bodyPr wrap="none" rtlCol="0">
            <a:spAutoFit/>
          </a:bodyPr>
          <a:lstStyle/>
          <a:p>
            <a:r>
              <a:rPr lang="en-SE" i="1" dirty="0" smtClean="0"/>
              <a:t>B</a:t>
            </a:r>
            <a:r>
              <a:rPr lang="en-US" i="1" dirty="0" err="1" smtClean="0"/>
              <a:t>urrows</a:t>
            </a:r>
            <a:r>
              <a:rPr lang="en-SE" i="1" dirty="0" smtClean="0"/>
              <a:t>-W</a:t>
            </a:r>
            <a:r>
              <a:rPr lang="en-US" i="1" dirty="0" smtClean="0"/>
              <a:t>heeler transform</a:t>
            </a:r>
            <a:r>
              <a:rPr lang="en-SE" i="1" dirty="0" smtClean="0"/>
              <a:t> (used by Bowtie, BWA, etc.)</a:t>
            </a:r>
          </a:p>
        </p:txBody>
      </p:sp>
    </p:spTree>
    <p:extLst>
      <p:ext uri="{BB962C8B-B14F-4D97-AF65-F5344CB8AC3E}">
        <p14:creationId xmlns:p14="http://schemas.microsoft.com/office/powerpoint/2010/main" val="1366823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0" grpId="0"/>
      <p:bldP spid="21" grpId="0"/>
      <p:bldP spid="2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annotation</a:t>
            </a:r>
            <a:endParaRPr lang="en-US" dirty="0"/>
          </a:p>
        </p:txBody>
      </p:sp>
      <p:sp>
        <p:nvSpPr>
          <p:cNvPr id="3" name="Text Placeholder 2"/>
          <p:cNvSpPr>
            <a:spLocks noGrp="1"/>
          </p:cNvSpPr>
          <p:nvPr>
            <p:ph type="body" idx="1"/>
          </p:nvPr>
        </p:nvSpPr>
        <p:spPr/>
        <p:txBody>
          <a:bodyPr/>
          <a:lstStyle/>
          <a:p>
            <a:r>
              <a:rPr lang="en-US" dirty="0" smtClean="0"/>
              <a:t>Finding genes in an unknown DNA </a:t>
            </a:r>
            <a:r>
              <a:rPr lang="en-US" dirty="0"/>
              <a:t>sequence</a:t>
            </a:r>
          </a:p>
        </p:txBody>
      </p:sp>
    </p:spTree>
    <p:extLst>
      <p:ext uri="{BB962C8B-B14F-4D97-AF65-F5344CB8AC3E}">
        <p14:creationId xmlns:p14="http://schemas.microsoft.com/office/powerpoint/2010/main" val="2483186378"/>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87820"/>
          </a:xfrm>
        </p:spPr>
        <p:txBody>
          <a:bodyPr>
            <a:normAutofit fontScale="90000"/>
          </a:bodyPr>
          <a:lstStyle/>
          <a:p>
            <a:r>
              <a:rPr lang="en-SE" dirty="0" smtClean="0"/>
              <a:t>Exact versus approximate matching</a:t>
            </a:r>
            <a:endParaRPr lang="en-US" dirty="0"/>
          </a:p>
        </p:txBody>
      </p:sp>
      <p:sp>
        <p:nvSpPr>
          <p:cNvPr id="3" name="TextBox 2"/>
          <p:cNvSpPr txBox="1"/>
          <p:nvPr/>
        </p:nvSpPr>
        <p:spPr>
          <a:xfrm>
            <a:off x="600364" y="1496291"/>
            <a:ext cx="2057294" cy="646331"/>
          </a:xfrm>
          <a:prstGeom prst="rect">
            <a:avLst/>
          </a:prstGeom>
          <a:noFill/>
        </p:spPr>
        <p:txBody>
          <a:bodyPr wrap="none" rtlCol="0">
            <a:spAutoFit/>
          </a:bodyPr>
          <a:lstStyle/>
          <a:p>
            <a:r>
              <a:rPr lang="en-SE" dirty="0" smtClean="0"/>
              <a:t>- Sequencing errors </a:t>
            </a:r>
          </a:p>
          <a:p>
            <a:r>
              <a:rPr lang="en-SE" dirty="0" smtClean="0"/>
              <a:t>- Natural variation</a:t>
            </a:r>
            <a:endParaRPr lang="en-US" dirty="0"/>
          </a:p>
        </p:txBody>
      </p:sp>
      <p:pic>
        <p:nvPicPr>
          <p:cNvPr id="4" name="Picture 3"/>
          <p:cNvPicPr>
            <a:picLocks noChangeAspect="1"/>
          </p:cNvPicPr>
          <p:nvPr/>
        </p:nvPicPr>
        <p:blipFill>
          <a:blip r:embed="rId2"/>
          <a:stretch>
            <a:fillRect/>
          </a:stretch>
        </p:blipFill>
        <p:spPr>
          <a:xfrm>
            <a:off x="456084" y="3524439"/>
            <a:ext cx="4403148" cy="1273977"/>
          </a:xfrm>
          <a:prstGeom prst="rect">
            <a:avLst/>
          </a:prstGeom>
        </p:spPr>
      </p:pic>
      <p:pic>
        <p:nvPicPr>
          <p:cNvPr id="5" name="Picture 4"/>
          <p:cNvPicPr>
            <a:picLocks noChangeAspect="1"/>
          </p:cNvPicPr>
          <p:nvPr/>
        </p:nvPicPr>
        <p:blipFill>
          <a:blip r:embed="rId3"/>
          <a:stretch>
            <a:fillRect/>
          </a:stretch>
        </p:blipFill>
        <p:spPr>
          <a:xfrm>
            <a:off x="409902" y="4954799"/>
            <a:ext cx="4495512" cy="1305925"/>
          </a:xfrm>
          <a:prstGeom prst="rect">
            <a:avLst/>
          </a:prstGeom>
        </p:spPr>
      </p:pic>
      <p:sp>
        <p:nvSpPr>
          <p:cNvPr id="7" name="TextBox 6"/>
          <p:cNvSpPr txBox="1"/>
          <p:nvPr/>
        </p:nvSpPr>
        <p:spPr>
          <a:xfrm>
            <a:off x="6224041" y="3256264"/>
            <a:ext cx="4398747" cy="1200329"/>
          </a:xfrm>
          <a:prstGeom prst="rect">
            <a:avLst/>
          </a:prstGeom>
          <a:noFill/>
        </p:spPr>
        <p:txBody>
          <a:bodyPr wrap="square" rtlCol="0">
            <a:spAutoFit/>
          </a:bodyPr>
          <a:lstStyle/>
          <a:p>
            <a:r>
              <a:rPr lang="x-none" b="1" dirty="0" smtClean="0"/>
              <a:t>Edit distance</a:t>
            </a:r>
          </a:p>
          <a:p>
            <a:r>
              <a:rPr lang="en-US" i="1" dirty="0" smtClean="0"/>
              <a:t>T</a:t>
            </a:r>
            <a:r>
              <a:rPr lang="x-none" i="1" dirty="0" smtClean="0"/>
              <a:t>he number of edit operations </a:t>
            </a:r>
            <a:r>
              <a:rPr lang="ru-RU" i="1" dirty="0" smtClean="0"/>
              <a:t>(</a:t>
            </a:r>
            <a:r>
              <a:rPr lang="en-US" i="1" dirty="0" smtClean="0"/>
              <a:t>substitutions, deletions, insertions</a:t>
            </a:r>
            <a:r>
              <a:rPr lang="ru-RU" i="1" dirty="0" smtClean="0"/>
              <a:t>)</a:t>
            </a:r>
            <a:r>
              <a:rPr lang="x-none" i="1" dirty="0" smtClean="0"/>
              <a:t> needed to turn one sequence into the other. </a:t>
            </a:r>
            <a:endParaRPr lang="en-US" i="1" dirty="0"/>
          </a:p>
        </p:txBody>
      </p:sp>
      <p:pic>
        <p:nvPicPr>
          <p:cNvPr id="8" name="Picture 7"/>
          <p:cNvPicPr>
            <a:picLocks noChangeAspect="1"/>
          </p:cNvPicPr>
          <p:nvPr/>
        </p:nvPicPr>
        <p:blipFill>
          <a:blip r:embed="rId4"/>
          <a:stretch>
            <a:fillRect/>
          </a:stretch>
        </p:blipFill>
        <p:spPr>
          <a:xfrm>
            <a:off x="6096000" y="4530847"/>
            <a:ext cx="5409819" cy="905378"/>
          </a:xfrm>
          <a:prstGeom prst="rect">
            <a:avLst/>
          </a:prstGeom>
        </p:spPr>
      </p:pic>
      <p:pic>
        <p:nvPicPr>
          <p:cNvPr id="9" name="Picture 8"/>
          <p:cNvPicPr>
            <a:picLocks noChangeAspect="1"/>
          </p:cNvPicPr>
          <p:nvPr/>
        </p:nvPicPr>
        <p:blipFill>
          <a:blip r:embed="rId5"/>
          <a:stretch>
            <a:fillRect/>
          </a:stretch>
        </p:blipFill>
        <p:spPr>
          <a:xfrm>
            <a:off x="6096000" y="5567996"/>
            <a:ext cx="5410489" cy="980161"/>
          </a:xfrm>
          <a:prstGeom prst="rect">
            <a:avLst/>
          </a:prstGeom>
        </p:spPr>
      </p:pic>
      <p:sp>
        <p:nvSpPr>
          <p:cNvPr id="10" name="TextBox 9"/>
          <p:cNvSpPr txBox="1"/>
          <p:nvPr/>
        </p:nvSpPr>
        <p:spPr>
          <a:xfrm>
            <a:off x="6214805" y="1445813"/>
            <a:ext cx="5248408" cy="646331"/>
          </a:xfrm>
          <a:prstGeom prst="rect">
            <a:avLst/>
          </a:prstGeom>
          <a:noFill/>
        </p:spPr>
        <p:txBody>
          <a:bodyPr wrap="square" rtlCol="0">
            <a:spAutoFit/>
          </a:bodyPr>
          <a:lstStyle/>
          <a:p>
            <a:r>
              <a:rPr lang="x-none" b="1" dirty="0" smtClean="0"/>
              <a:t>Hamming distance (dissimilarity score)</a:t>
            </a:r>
          </a:p>
          <a:p>
            <a:r>
              <a:rPr lang="en-US" i="1" dirty="0" smtClean="0"/>
              <a:t>T</a:t>
            </a:r>
            <a:r>
              <a:rPr lang="x-none" i="1" dirty="0" smtClean="0"/>
              <a:t>he number of non-matching bases</a:t>
            </a:r>
            <a:endParaRPr lang="en-US" i="1" dirty="0"/>
          </a:p>
        </p:txBody>
      </p:sp>
      <p:pic>
        <p:nvPicPr>
          <p:cNvPr id="11" name="Picture 10"/>
          <p:cNvPicPr>
            <a:picLocks noChangeAspect="1"/>
          </p:cNvPicPr>
          <p:nvPr/>
        </p:nvPicPr>
        <p:blipFill>
          <a:blip r:embed="rId6"/>
          <a:stretch>
            <a:fillRect/>
          </a:stretch>
        </p:blipFill>
        <p:spPr>
          <a:xfrm>
            <a:off x="6241246" y="2223915"/>
            <a:ext cx="2108925" cy="761200"/>
          </a:xfrm>
          <a:prstGeom prst="rect">
            <a:avLst/>
          </a:prstGeom>
        </p:spPr>
      </p:pic>
      <p:sp>
        <p:nvSpPr>
          <p:cNvPr id="12" name="TextBox 11"/>
          <p:cNvSpPr txBox="1"/>
          <p:nvPr/>
        </p:nvSpPr>
        <p:spPr>
          <a:xfrm flipH="1">
            <a:off x="8912627" y="2166398"/>
            <a:ext cx="2766849" cy="923330"/>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en-SE" i="1" dirty="0" smtClean="0"/>
              <a:t>How to implement approximate matching for the Hamming distance?</a:t>
            </a:r>
            <a:endParaRPr lang="en-US" i="1" dirty="0"/>
          </a:p>
        </p:txBody>
      </p:sp>
    </p:spTree>
    <p:extLst>
      <p:ext uri="{BB962C8B-B14F-4D97-AF65-F5344CB8AC3E}">
        <p14:creationId xmlns:p14="http://schemas.microsoft.com/office/powerpoint/2010/main" val="3741924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9809" y="90400"/>
            <a:ext cx="10106891" cy="623166"/>
          </a:xfrm>
        </p:spPr>
        <p:txBody>
          <a:bodyPr>
            <a:noAutofit/>
          </a:bodyPr>
          <a:lstStyle/>
          <a:p>
            <a:r>
              <a:rPr lang="en-US" sz="2800" dirty="0" smtClean="0"/>
              <a:t>A</a:t>
            </a:r>
            <a:r>
              <a:rPr lang="en-SE" sz="2800" dirty="0" smtClean="0"/>
              <a:t>pproximate matching implementation: Pigeonhole principle</a:t>
            </a:r>
            <a:endParaRPr lang="en-US" sz="2800" dirty="0"/>
          </a:p>
        </p:txBody>
      </p:sp>
      <p:pic>
        <p:nvPicPr>
          <p:cNvPr id="7" name="Picture 6"/>
          <p:cNvPicPr>
            <a:picLocks noChangeAspect="1"/>
          </p:cNvPicPr>
          <p:nvPr/>
        </p:nvPicPr>
        <p:blipFill>
          <a:blip r:embed="rId2"/>
          <a:stretch>
            <a:fillRect/>
          </a:stretch>
        </p:blipFill>
        <p:spPr>
          <a:xfrm>
            <a:off x="319809" y="988292"/>
            <a:ext cx="4479638" cy="1138785"/>
          </a:xfrm>
          <a:prstGeom prst="rect">
            <a:avLst/>
          </a:prstGeom>
        </p:spPr>
      </p:pic>
      <p:pic>
        <p:nvPicPr>
          <p:cNvPr id="8" name="Picture 7"/>
          <p:cNvPicPr>
            <a:picLocks noChangeAspect="1"/>
          </p:cNvPicPr>
          <p:nvPr/>
        </p:nvPicPr>
        <p:blipFill>
          <a:blip r:embed="rId3"/>
          <a:stretch>
            <a:fillRect/>
          </a:stretch>
        </p:blipFill>
        <p:spPr>
          <a:xfrm>
            <a:off x="319809" y="2438403"/>
            <a:ext cx="4610101" cy="1456218"/>
          </a:xfrm>
          <a:prstGeom prst="rect">
            <a:avLst/>
          </a:prstGeom>
        </p:spPr>
      </p:pic>
      <p:pic>
        <p:nvPicPr>
          <p:cNvPr id="9" name="Picture 8"/>
          <p:cNvPicPr>
            <a:picLocks noChangeAspect="1"/>
          </p:cNvPicPr>
          <p:nvPr/>
        </p:nvPicPr>
        <p:blipFill>
          <a:blip r:embed="rId4"/>
          <a:stretch>
            <a:fillRect/>
          </a:stretch>
        </p:blipFill>
        <p:spPr>
          <a:xfrm>
            <a:off x="5114636" y="1907522"/>
            <a:ext cx="3251633" cy="2134095"/>
          </a:xfrm>
          <a:prstGeom prst="rect">
            <a:avLst/>
          </a:prstGeom>
        </p:spPr>
      </p:pic>
      <p:sp>
        <p:nvSpPr>
          <p:cNvPr id="10" name="TextBox 9"/>
          <p:cNvSpPr txBox="1"/>
          <p:nvPr/>
        </p:nvSpPr>
        <p:spPr>
          <a:xfrm>
            <a:off x="5143286" y="1099167"/>
            <a:ext cx="2824882" cy="830997"/>
          </a:xfrm>
          <a:prstGeom prst="rect">
            <a:avLst/>
          </a:prstGeom>
          <a:noFill/>
        </p:spPr>
        <p:txBody>
          <a:bodyPr wrap="square" rtlCol="0">
            <a:spAutoFit/>
          </a:bodyPr>
          <a:lstStyle/>
          <a:p>
            <a:r>
              <a:rPr lang="en-SE" sz="2400" dirty="0" smtClean="0"/>
              <a:t>Because ... </a:t>
            </a:r>
          </a:p>
          <a:p>
            <a:r>
              <a:rPr lang="en-SE" sz="2400" dirty="0" smtClean="0"/>
              <a:t>Pigeonhole principle</a:t>
            </a:r>
            <a:endParaRPr lang="en-US" sz="2400" dirty="0"/>
          </a:p>
        </p:txBody>
      </p:sp>
      <p:pic>
        <p:nvPicPr>
          <p:cNvPr id="11" name="Picture 10"/>
          <p:cNvPicPr>
            <a:picLocks noChangeAspect="1"/>
          </p:cNvPicPr>
          <p:nvPr/>
        </p:nvPicPr>
        <p:blipFill>
          <a:blip r:embed="rId5"/>
          <a:stretch>
            <a:fillRect/>
          </a:stretch>
        </p:blipFill>
        <p:spPr>
          <a:xfrm>
            <a:off x="8681459" y="1688695"/>
            <a:ext cx="3048000" cy="2571750"/>
          </a:xfrm>
          <a:prstGeom prst="rect">
            <a:avLst/>
          </a:prstGeom>
        </p:spPr>
      </p:pic>
      <p:sp>
        <p:nvSpPr>
          <p:cNvPr id="12" name="TextBox 11"/>
          <p:cNvSpPr txBox="1"/>
          <p:nvPr/>
        </p:nvSpPr>
        <p:spPr>
          <a:xfrm>
            <a:off x="8731897" y="4260445"/>
            <a:ext cx="3164970" cy="830997"/>
          </a:xfrm>
          <a:prstGeom prst="rect">
            <a:avLst/>
          </a:prstGeom>
          <a:noFill/>
        </p:spPr>
        <p:txBody>
          <a:bodyPr wrap="square" rtlCol="0">
            <a:spAutoFit/>
          </a:bodyPr>
          <a:lstStyle/>
          <a:p>
            <a:r>
              <a:rPr lang="en-SE" sz="1600" i="1" dirty="0" smtClean="0"/>
              <a:t>In our case, if you have 8 pigeons, at least one Pigeonhole is going to be empty</a:t>
            </a:r>
            <a:endParaRPr lang="en-US" sz="1600" i="1" dirty="0"/>
          </a:p>
        </p:txBody>
      </p:sp>
      <p:sp>
        <p:nvSpPr>
          <p:cNvPr id="13" name="Rectangle 12"/>
          <p:cNvSpPr/>
          <p:nvPr/>
        </p:nvSpPr>
        <p:spPr>
          <a:xfrm>
            <a:off x="8514051" y="1139242"/>
            <a:ext cx="3604058" cy="738664"/>
          </a:xfrm>
          <a:prstGeom prst="rect">
            <a:avLst/>
          </a:prstGeom>
        </p:spPr>
        <p:txBody>
          <a:bodyPr wrap="square">
            <a:spAutoFit/>
          </a:bodyPr>
          <a:lstStyle/>
          <a:p>
            <a:r>
              <a:rPr lang="en-GB" sz="1400" i="1" dirty="0"/>
              <a:t>if you have ten pigeons and </a:t>
            </a:r>
            <a:r>
              <a:rPr lang="en-GB" sz="1400" i="1" dirty="0" smtClean="0"/>
              <a:t>nine </a:t>
            </a:r>
            <a:r>
              <a:rPr lang="en-GB" sz="1400" i="1" dirty="0"/>
              <a:t>pigeonholes then at least one pigeonhole </a:t>
            </a:r>
            <a:r>
              <a:rPr lang="en-SE" sz="1400" i="1" dirty="0" smtClean="0"/>
              <a:t>will </a:t>
            </a:r>
            <a:r>
              <a:rPr lang="en-GB" sz="1400" i="1" dirty="0" smtClean="0"/>
              <a:t>have </a:t>
            </a:r>
            <a:r>
              <a:rPr lang="en-GB" sz="1400" i="1" dirty="0"/>
              <a:t>more than one pigeon in it. </a:t>
            </a:r>
            <a:endParaRPr lang="en-GB" sz="1400" b="0" i="1" dirty="0">
              <a:effectLst/>
            </a:endParaRPr>
          </a:p>
        </p:txBody>
      </p:sp>
      <p:pic>
        <p:nvPicPr>
          <p:cNvPr id="14" name="Picture 13"/>
          <p:cNvPicPr>
            <a:picLocks noChangeAspect="1"/>
          </p:cNvPicPr>
          <p:nvPr/>
        </p:nvPicPr>
        <p:blipFill>
          <a:blip r:embed="rId6"/>
          <a:stretch>
            <a:fillRect/>
          </a:stretch>
        </p:blipFill>
        <p:spPr>
          <a:xfrm>
            <a:off x="148504" y="5272854"/>
            <a:ext cx="3795424" cy="1308767"/>
          </a:xfrm>
          <a:prstGeom prst="rect">
            <a:avLst/>
          </a:prstGeom>
        </p:spPr>
      </p:pic>
      <p:pic>
        <p:nvPicPr>
          <p:cNvPr id="15" name="Picture 14"/>
          <p:cNvPicPr>
            <a:picLocks noChangeAspect="1"/>
          </p:cNvPicPr>
          <p:nvPr/>
        </p:nvPicPr>
        <p:blipFill>
          <a:blip r:embed="rId7"/>
          <a:stretch>
            <a:fillRect/>
          </a:stretch>
        </p:blipFill>
        <p:spPr>
          <a:xfrm>
            <a:off x="4929910" y="5235573"/>
            <a:ext cx="1266319" cy="1241243"/>
          </a:xfrm>
          <a:prstGeom prst="rect">
            <a:avLst/>
          </a:prstGeom>
        </p:spPr>
      </p:pic>
      <p:pic>
        <p:nvPicPr>
          <p:cNvPr id="16" name="Picture 15"/>
          <p:cNvPicPr>
            <a:picLocks noChangeAspect="1"/>
          </p:cNvPicPr>
          <p:nvPr/>
        </p:nvPicPr>
        <p:blipFill>
          <a:blip r:embed="rId8"/>
          <a:stretch>
            <a:fillRect/>
          </a:stretch>
        </p:blipFill>
        <p:spPr>
          <a:xfrm>
            <a:off x="7595034" y="5272854"/>
            <a:ext cx="3020290" cy="1245870"/>
          </a:xfrm>
          <a:prstGeom prst="rect">
            <a:avLst/>
          </a:prstGeom>
        </p:spPr>
      </p:pic>
      <p:sp>
        <p:nvSpPr>
          <p:cNvPr id="17" name="Right Arrow 16"/>
          <p:cNvSpPr/>
          <p:nvPr/>
        </p:nvSpPr>
        <p:spPr>
          <a:xfrm>
            <a:off x="4148028" y="5856194"/>
            <a:ext cx="495302" cy="25827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8" name="Right Arrow 17"/>
          <p:cNvSpPr/>
          <p:nvPr/>
        </p:nvSpPr>
        <p:spPr>
          <a:xfrm>
            <a:off x="6661131" y="5856193"/>
            <a:ext cx="495302" cy="258279"/>
          </a:xfrm>
          <a:prstGeom prst="righ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49406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P spid="13" grpId="0"/>
      <p:bldP spid="17" grpId="0" animBg="1"/>
      <p:bldP spid="1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7748"/>
          </a:xfrm>
        </p:spPr>
        <p:txBody>
          <a:bodyPr>
            <a:normAutofit fontScale="90000"/>
          </a:bodyPr>
          <a:lstStyle/>
          <a:p>
            <a:r>
              <a:rPr lang="en-SE" dirty="0" smtClean="0"/>
              <a:t>Global and local alginments</a:t>
            </a:r>
            <a:endParaRPr lang="en-US" dirty="0"/>
          </a:p>
        </p:txBody>
      </p:sp>
      <p:pic>
        <p:nvPicPr>
          <p:cNvPr id="4" name="Picture 3"/>
          <p:cNvPicPr>
            <a:picLocks noChangeAspect="1"/>
          </p:cNvPicPr>
          <p:nvPr/>
        </p:nvPicPr>
        <p:blipFill>
          <a:blip r:embed="rId2"/>
          <a:stretch>
            <a:fillRect/>
          </a:stretch>
        </p:blipFill>
        <p:spPr>
          <a:xfrm>
            <a:off x="4459613" y="2575502"/>
            <a:ext cx="4831275" cy="2139662"/>
          </a:xfrm>
          <a:prstGeom prst="rect">
            <a:avLst/>
          </a:prstGeom>
        </p:spPr>
      </p:pic>
      <p:pic>
        <p:nvPicPr>
          <p:cNvPr id="5" name="Picture 4"/>
          <p:cNvPicPr>
            <a:picLocks noChangeAspect="1"/>
          </p:cNvPicPr>
          <p:nvPr/>
        </p:nvPicPr>
        <p:blipFill>
          <a:blip r:embed="rId3"/>
          <a:stretch>
            <a:fillRect/>
          </a:stretch>
        </p:blipFill>
        <p:spPr>
          <a:xfrm>
            <a:off x="663468" y="1283853"/>
            <a:ext cx="3716878" cy="3936857"/>
          </a:xfrm>
          <a:prstGeom prst="rect">
            <a:avLst/>
          </a:prstGeom>
        </p:spPr>
      </p:pic>
      <p:sp>
        <p:nvSpPr>
          <p:cNvPr id="6" name="TextBox 5"/>
          <p:cNvSpPr txBox="1"/>
          <p:nvPr/>
        </p:nvSpPr>
        <p:spPr>
          <a:xfrm>
            <a:off x="663468" y="5220710"/>
            <a:ext cx="3796145" cy="923330"/>
          </a:xfrm>
          <a:prstGeom prst="rect">
            <a:avLst/>
          </a:prstGeom>
          <a:noFill/>
        </p:spPr>
        <p:txBody>
          <a:bodyPr wrap="square" rtlCol="0">
            <a:spAutoFit/>
          </a:bodyPr>
          <a:lstStyle/>
          <a:p>
            <a:r>
              <a:rPr lang="en-SE" i="1" dirty="0" smtClean="0"/>
              <a:t>Global alignment may be solved with dynamic programming algorithms implementing penalty matrices</a:t>
            </a:r>
            <a:endParaRPr lang="en-US" i="1" dirty="0"/>
          </a:p>
        </p:txBody>
      </p:sp>
      <p:sp>
        <p:nvSpPr>
          <p:cNvPr id="7" name="TextBox 6"/>
          <p:cNvSpPr txBox="1"/>
          <p:nvPr/>
        </p:nvSpPr>
        <p:spPr>
          <a:xfrm>
            <a:off x="4719782" y="2242487"/>
            <a:ext cx="1578253" cy="369332"/>
          </a:xfrm>
          <a:prstGeom prst="rect">
            <a:avLst/>
          </a:prstGeom>
          <a:noFill/>
        </p:spPr>
        <p:txBody>
          <a:bodyPr wrap="none" rtlCol="0">
            <a:spAutoFit/>
          </a:bodyPr>
          <a:lstStyle/>
          <a:p>
            <a:r>
              <a:rPr lang="en-SE" b="1" dirty="0" smtClean="0"/>
              <a:t>Penalty matrix</a:t>
            </a:r>
            <a:endParaRPr lang="en-US" b="1" dirty="0"/>
          </a:p>
        </p:txBody>
      </p:sp>
      <p:sp>
        <p:nvSpPr>
          <p:cNvPr id="8" name="Rectangle 7"/>
          <p:cNvSpPr/>
          <p:nvPr/>
        </p:nvSpPr>
        <p:spPr>
          <a:xfrm>
            <a:off x="2867576" y="1467506"/>
            <a:ext cx="3405676" cy="369332"/>
          </a:xfrm>
          <a:prstGeom prst="rect">
            <a:avLst/>
          </a:prstGeom>
        </p:spPr>
        <p:txBody>
          <a:bodyPr wrap="none">
            <a:spAutoFit/>
          </a:bodyPr>
          <a:lstStyle/>
          <a:p>
            <a:r>
              <a:rPr lang="en-SE" i="1" dirty="0" smtClean="0"/>
              <a:t>Aligns </a:t>
            </a:r>
            <a:r>
              <a:rPr lang="en-SE" i="1" dirty="0"/>
              <a:t>two sequences head to tail. </a:t>
            </a:r>
          </a:p>
        </p:txBody>
      </p:sp>
      <p:sp>
        <p:nvSpPr>
          <p:cNvPr id="9" name="TextBox 8"/>
          <p:cNvSpPr txBox="1"/>
          <p:nvPr/>
        </p:nvSpPr>
        <p:spPr>
          <a:xfrm>
            <a:off x="4380346" y="4851378"/>
            <a:ext cx="2460802" cy="369332"/>
          </a:xfrm>
          <a:prstGeom prst="rect">
            <a:avLst/>
          </a:prstGeom>
          <a:noFill/>
        </p:spPr>
        <p:txBody>
          <a:bodyPr wrap="none" rtlCol="0">
            <a:spAutoFit/>
          </a:bodyPr>
          <a:lstStyle/>
          <a:p>
            <a:r>
              <a:rPr lang="en-SE" dirty="0" smtClean="0"/>
              <a:t>Start from the </a:t>
            </a:r>
            <a:r>
              <a:rPr lang="en-SE" b="1" i="1" dirty="0" smtClean="0"/>
              <a:t>minimum</a:t>
            </a:r>
            <a:endParaRPr lang="en-US" b="1" i="1" dirty="0"/>
          </a:p>
        </p:txBody>
      </p:sp>
    </p:spTree>
    <p:extLst>
      <p:ext uri="{BB962C8B-B14F-4D97-AF65-F5344CB8AC3E}">
        <p14:creationId xmlns:p14="http://schemas.microsoft.com/office/powerpoint/2010/main" val="2467570789"/>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613930"/>
          </a:xfrm>
        </p:spPr>
        <p:txBody>
          <a:bodyPr>
            <a:normAutofit fontScale="90000"/>
          </a:bodyPr>
          <a:lstStyle/>
          <a:p>
            <a:r>
              <a:rPr lang="en-SE" dirty="0" smtClean="0"/>
              <a:t>Global and local alignments</a:t>
            </a:r>
            <a:endParaRPr lang="en-US" dirty="0"/>
          </a:p>
        </p:txBody>
      </p:sp>
      <p:pic>
        <p:nvPicPr>
          <p:cNvPr id="3" name="Picture 2"/>
          <p:cNvPicPr>
            <a:picLocks noChangeAspect="1"/>
          </p:cNvPicPr>
          <p:nvPr/>
        </p:nvPicPr>
        <p:blipFill>
          <a:blip r:embed="rId2"/>
          <a:stretch>
            <a:fillRect/>
          </a:stretch>
        </p:blipFill>
        <p:spPr>
          <a:xfrm>
            <a:off x="579581" y="1186006"/>
            <a:ext cx="6781800" cy="2800350"/>
          </a:xfrm>
          <a:prstGeom prst="rect">
            <a:avLst/>
          </a:prstGeom>
        </p:spPr>
      </p:pic>
      <p:pic>
        <p:nvPicPr>
          <p:cNvPr id="4" name="Picture 3"/>
          <p:cNvPicPr>
            <a:picLocks noChangeAspect="1"/>
          </p:cNvPicPr>
          <p:nvPr/>
        </p:nvPicPr>
        <p:blipFill>
          <a:blip r:embed="rId3"/>
          <a:stretch>
            <a:fillRect/>
          </a:stretch>
        </p:blipFill>
        <p:spPr>
          <a:xfrm>
            <a:off x="579581" y="4193306"/>
            <a:ext cx="5365734" cy="1656195"/>
          </a:xfrm>
          <a:prstGeom prst="rect">
            <a:avLst/>
          </a:prstGeom>
        </p:spPr>
      </p:pic>
      <p:pic>
        <p:nvPicPr>
          <p:cNvPr id="5" name="Picture 4"/>
          <p:cNvPicPr>
            <a:picLocks noChangeAspect="1"/>
          </p:cNvPicPr>
          <p:nvPr/>
        </p:nvPicPr>
        <p:blipFill>
          <a:blip r:embed="rId4"/>
          <a:stretch>
            <a:fillRect/>
          </a:stretch>
        </p:blipFill>
        <p:spPr>
          <a:xfrm>
            <a:off x="7936369" y="1538864"/>
            <a:ext cx="4117086" cy="3805093"/>
          </a:xfrm>
          <a:prstGeom prst="rect">
            <a:avLst/>
          </a:prstGeom>
        </p:spPr>
      </p:pic>
      <p:sp>
        <p:nvSpPr>
          <p:cNvPr id="6" name="TextBox 5"/>
          <p:cNvSpPr txBox="1"/>
          <p:nvPr/>
        </p:nvSpPr>
        <p:spPr>
          <a:xfrm>
            <a:off x="9340273" y="4193306"/>
            <a:ext cx="2521716"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SE" dirty="0" smtClean="0"/>
              <a:t>Start from the </a:t>
            </a:r>
            <a:r>
              <a:rPr lang="en-SE" b="1" i="1" dirty="0" smtClean="0"/>
              <a:t>maximum</a:t>
            </a:r>
            <a:endParaRPr lang="en-US" b="1" i="1" dirty="0"/>
          </a:p>
        </p:txBody>
      </p:sp>
    </p:spTree>
    <p:extLst>
      <p:ext uri="{BB962C8B-B14F-4D97-AF65-F5344CB8AC3E}">
        <p14:creationId xmlns:p14="http://schemas.microsoft.com/office/powerpoint/2010/main" val="52061688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86220"/>
          </a:xfrm>
        </p:spPr>
        <p:txBody>
          <a:bodyPr>
            <a:normAutofit fontScale="90000"/>
          </a:bodyPr>
          <a:lstStyle/>
          <a:p>
            <a:r>
              <a:rPr lang="en-SE" dirty="0" smtClean="0"/>
              <a:t>Putting it all together</a:t>
            </a:r>
            <a:endParaRPr lang="en-US" dirty="0"/>
          </a:p>
        </p:txBody>
      </p:sp>
      <p:pic>
        <p:nvPicPr>
          <p:cNvPr id="4" name="Picture 3"/>
          <p:cNvPicPr>
            <a:picLocks noChangeAspect="1"/>
          </p:cNvPicPr>
          <p:nvPr/>
        </p:nvPicPr>
        <p:blipFill>
          <a:blip r:embed="rId2"/>
          <a:stretch>
            <a:fillRect/>
          </a:stretch>
        </p:blipFill>
        <p:spPr>
          <a:xfrm>
            <a:off x="4786312" y="1523999"/>
            <a:ext cx="6886575" cy="4438650"/>
          </a:xfrm>
          <a:prstGeom prst="rect">
            <a:avLst/>
          </a:prstGeom>
        </p:spPr>
      </p:pic>
      <p:sp>
        <p:nvSpPr>
          <p:cNvPr id="5" name="TextBox 4"/>
          <p:cNvSpPr txBox="1"/>
          <p:nvPr/>
        </p:nvSpPr>
        <p:spPr>
          <a:xfrm>
            <a:off x="838200" y="1523999"/>
            <a:ext cx="4722091" cy="1477328"/>
          </a:xfrm>
          <a:prstGeom prst="rect">
            <a:avLst/>
          </a:prstGeom>
          <a:noFill/>
        </p:spPr>
        <p:txBody>
          <a:bodyPr wrap="square" rtlCol="0">
            <a:spAutoFit/>
          </a:bodyPr>
          <a:lstStyle/>
          <a:p>
            <a:r>
              <a:rPr lang="en-SE" i="1" dirty="0" smtClean="0"/>
              <a:t>Indexing helps locate the offsets in the genome, where sequence comparison can be performed with dynamic programming. This is important, as performing dynamic programming on the whole genome would be not feasible.</a:t>
            </a:r>
          </a:p>
        </p:txBody>
      </p:sp>
    </p:spTree>
    <p:extLst>
      <p:ext uri="{BB962C8B-B14F-4D97-AF65-F5344CB8AC3E}">
        <p14:creationId xmlns:p14="http://schemas.microsoft.com/office/powerpoint/2010/main" val="24584202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4950" y="288925"/>
            <a:ext cx="10515600" cy="708025"/>
          </a:xfrm>
        </p:spPr>
        <p:txBody>
          <a:bodyPr/>
          <a:lstStyle/>
          <a:p>
            <a:r>
              <a:rPr lang="en-SE" dirty="0" smtClean="0"/>
              <a:t>B</a:t>
            </a:r>
            <a:r>
              <a:rPr lang="en-US" dirty="0" err="1" smtClean="0"/>
              <a:t>i</a:t>
            </a:r>
            <a:r>
              <a:rPr lang="en-SE" dirty="0" smtClean="0"/>
              <a:t>g papers in alignment</a:t>
            </a:r>
            <a:endParaRPr lang="en-US" dirty="0"/>
          </a:p>
        </p:txBody>
      </p:sp>
      <p:sp>
        <p:nvSpPr>
          <p:cNvPr id="3" name="Rectangle 2"/>
          <p:cNvSpPr/>
          <p:nvPr/>
        </p:nvSpPr>
        <p:spPr>
          <a:xfrm>
            <a:off x="425450" y="1491734"/>
            <a:ext cx="11068050" cy="1754326"/>
          </a:xfrm>
          <a:prstGeom prst="rect">
            <a:avLst/>
          </a:prstGeom>
        </p:spPr>
        <p:txBody>
          <a:bodyPr wrap="square">
            <a:spAutoFit/>
          </a:bodyPr>
          <a:lstStyle/>
          <a:p>
            <a:r>
              <a:rPr lang="en-GB" b="1" dirty="0">
                <a:solidFill>
                  <a:srgbClr val="212121"/>
                </a:solidFill>
                <a:latin typeface="Merriweather"/>
              </a:rPr>
              <a:t>Basic local alignment search </a:t>
            </a:r>
            <a:r>
              <a:rPr lang="en-GB" b="1" dirty="0" smtClean="0">
                <a:solidFill>
                  <a:srgbClr val="212121"/>
                </a:solidFill>
                <a:latin typeface="Merriweather"/>
              </a:rPr>
              <a:t>tool</a:t>
            </a:r>
            <a:endParaRPr lang="en-SE" b="1" dirty="0" smtClean="0">
              <a:solidFill>
                <a:srgbClr val="212121"/>
              </a:solidFill>
              <a:latin typeface="Merriweather"/>
            </a:endParaRPr>
          </a:p>
          <a:p>
            <a:endParaRPr lang="en-SE" b="1" dirty="0" smtClean="0">
              <a:solidFill>
                <a:srgbClr val="212121"/>
              </a:solidFill>
              <a:latin typeface="Merriweather"/>
            </a:endParaRPr>
          </a:p>
          <a:p>
            <a:r>
              <a:rPr lang="en-SE" b="1" dirty="0" smtClean="0">
                <a:solidFill>
                  <a:srgbClr val="212121"/>
                </a:solidFill>
                <a:latin typeface="Merriweather"/>
              </a:rPr>
              <a:t>59895 citations</a:t>
            </a:r>
          </a:p>
          <a:p>
            <a:endParaRPr lang="en-SE" b="1" dirty="0" smtClean="0">
              <a:solidFill>
                <a:srgbClr val="212121"/>
              </a:solidFill>
              <a:latin typeface="Merriweather"/>
            </a:endParaRPr>
          </a:p>
          <a:p>
            <a:r>
              <a:rPr lang="en-US" dirty="0" err="1"/>
              <a:t>Altschul</a:t>
            </a:r>
            <a:r>
              <a:rPr lang="en-US" dirty="0"/>
              <a:t> SF, Gish W, Miller W, Myers EW, </a:t>
            </a:r>
            <a:r>
              <a:rPr lang="en-US" dirty="0" err="1"/>
              <a:t>Lipman</a:t>
            </a:r>
            <a:r>
              <a:rPr lang="en-US" dirty="0"/>
              <a:t> DJ. Basic local alignment search tool. </a:t>
            </a:r>
            <a:r>
              <a:rPr lang="en-US" i="1" dirty="0"/>
              <a:t>J </a:t>
            </a:r>
            <a:r>
              <a:rPr lang="en-US" i="1" dirty="0" err="1"/>
              <a:t>Mol</a:t>
            </a:r>
            <a:r>
              <a:rPr lang="en-US" i="1" dirty="0"/>
              <a:t> Biol</a:t>
            </a:r>
            <a:r>
              <a:rPr lang="en-US" dirty="0"/>
              <a:t>. 1990;215(3):403-410. </a:t>
            </a:r>
            <a:r>
              <a:rPr lang="en-US" dirty="0" smtClean="0"/>
              <a:t>doi:10.1016/S0022-2836(05)80360-2</a:t>
            </a:r>
            <a:r>
              <a:rPr lang="en-SE" dirty="0" smtClean="0"/>
              <a:t> </a:t>
            </a:r>
            <a:endParaRPr lang="en-GB" b="1" i="0" dirty="0">
              <a:solidFill>
                <a:srgbClr val="212121"/>
              </a:solidFill>
              <a:effectLst/>
              <a:latin typeface="Merriweather"/>
            </a:endParaRPr>
          </a:p>
        </p:txBody>
      </p:sp>
      <p:sp>
        <p:nvSpPr>
          <p:cNvPr id="4" name="TextBox 3"/>
          <p:cNvSpPr txBox="1"/>
          <p:nvPr/>
        </p:nvSpPr>
        <p:spPr>
          <a:xfrm>
            <a:off x="425450" y="3556178"/>
            <a:ext cx="5760038" cy="369332"/>
          </a:xfrm>
          <a:prstGeom prst="rect">
            <a:avLst/>
          </a:prstGeom>
          <a:noFill/>
        </p:spPr>
        <p:txBody>
          <a:bodyPr wrap="none" rtlCol="0">
            <a:spAutoFit/>
          </a:bodyPr>
          <a:lstStyle/>
          <a:p>
            <a:r>
              <a:rPr lang="en-SE" dirty="0" smtClean="0"/>
              <a:t>The BLAST website: </a:t>
            </a:r>
            <a:r>
              <a:rPr lang="en-US" dirty="0">
                <a:hlinkClick r:id="rId2"/>
              </a:rPr>
              <a:t>https://</a:t>
            </a:r>
            <a:r>
              <a:rPr lang="en-US" dirty="0" smtClean="0">
                <a:hlinkClick r:id="rId2"/>
              </a:rPr>
              <a:t>blast.ncbi.nlm.nih.gov/Blast.cgi</a:t>
            </a:r>
            <a:r>
              <a:rPr lang="en-SE" dirty="0" smtClean="0"/>
              <a:t> </a:t>
            </a:r>
            <a:endParaRPr lang="en-US" dirty="0"/>
          </a:p>
        </p:txBody>
      </p:sp>
      <p:sp>
        <p:nvSpPr>
          <p:cNvPr id="5" name="Rectangle 4"/>
          <p:cNvSpPr/>
          <p:nvPr/>
        </p:nvSpPr>
        <p:spPr>
          <a:xfrm>
            <a:off x="425450" y="4030186"/>
            <a:ext cx="10820400" cy="2031325"/>
          </a:xfrm>
          <a:prstGeom prst="rect">
            <a:avLst/>
          </a:prstGeom>
        </p:spPr>
        <p:txBody>
          <a:bodyPr wrap="square">
            <a:spAutoFit/>
          </a:bodyPr>
          <a:lstStyle/>
          <a:p>
            <a:r>
              <a:rPr lang="en-SE" b="1" dirty="0" smtClean="0">
                <a:solidFill>
                  <a:srgbClr val="2A2A2A"/>
                </a:solidFill>
                <a:latin typeface="Source Sans Pro"/>
              </a:rPr>
              <a:t>Bowtie </a:t>
            </a:r>
          </a:p>
          <a:p>
            <a:endParaRPr lang="en-SE" b="1" dirty="0" smtClean="0">
              <a:solidFill>
                <a:srgbClr val="2A2A2A"/>
              </a:solidFill>
              <a:latin typeface="Source Sans Pro"/>
            </a:endParaRPr>
          </a:p>
          <a:p>
            <a:r>
              <a:rPr lang="en-SE" b="1" dirty="0" smtClean="0">
                <a:solidFill>
                  <a:srgbClr val="212121"/>
                </a:solidFill>
                <a:latin typeface="Merriweather"/>
              </a:rPr>
              <a:t>26444 citations</a:t>
            </a:r>
            <a:endParaRPr lang="en-SE" dirty="0" smtClean="0">
              <a:solidFill>
                <a:srgbClr val="2A2A2A"/>
              </a:solidFill>
              <a:latin typeface="Source Sans Pro"/>
            </a:endParaRPr>
          </a:p>
          <a:p>
            <a:endParaRPr lang="en-SE" dirty="0" smtClean="0">
              <a:solidFill>
                <a:srgbClr val="2A2A2A"/>
              </a:solidFill>
              <a:latin typeface="Source Sans Pro"/>
            </a:endParaRPr>
          </a:p>
          <a:p>
            <a:r>
              <a:rPr lang="en-GB" dirty="0" err="1" smtClean="0">
                <a:solidFill>
                  <a:srgbClr val="2A2A2A"/>
                </a:solidFill>
                <a:latin typeface="Source Sans Pro"/>
              </a:rPr>
              <a:t>Heng</a:t>
            </a:r>
            <a:r>
              <a:rPr lang="en-GB" dirty="0" smtClean="0">
                <a:solidFill>
                  <a:srgbClr val="2A2A2A"/>
                </a:solidFill>
                <a:latin typeface="Source Sans Pro"/>
              </a:rPr>
              <a:t> </a:t>
            </a:r>
            <a:r>
              <a:rPr lang="en-GB" dirty="0">
                <a:solidFill>
                  <a:srgbClr val="2A2A2A"/>
                </a:solidFill>
                <a:latin typeface="Source Sans Pro"/>
              </a:rPr>
              <a:t>Li, Richard Durbin, Fast and accurate short read alignment with Burrows–Wheeler transform, </a:t>
            </a:r>
            <a:r>
              <a:rPr lang="en-GB" i="1" dirty="0">
                <a:solidFill>
                  <a:srgbClr val="2A2A2A"/>
                </a:solidFill>
                <a:latin typeface="Source Sans Pro"/>
              </a:rPr>
              <a:t>Bioinformatics</a:t>
            </a:r>
            <a:r>
              <a:rPr lang="en-GB" dirty="0">
                <a:solidFill>
                  <a:srgbClr val="2A2A2A"/>
                </a:solidFill>
                <a:latin typeface="Source Sans Pro"/>
              </a:rPr>
              <a:t>, Volume 25, Issue 14, 15 July 2009, Pages 1754–1760, </a:t>
            </a:r>
            <a:r>
              <a:rPr lang="en-GB" dirty="0">
                <a:solidFill>
                  <a:srgbClr val="006FB7"/>
                </a:solidFill>
                <a:latin typeface="Source Sans Pro"/>
                <a:hlinkClick r:id="rId3"/>
              </a:rPr>
              <a:t>https://doi.org/10.1093/bioinformatics/btp324</a:t>
            </a:r>
            <a:endParaRPr lang="en-US" dirty="0"/>
          </a:p>
        </p:txBody>
      </p:sp>
      <p:sp>
        <p:nvSpPr>
          <p:cNvPr id="6" name="TextBox 5"/>
          <p:cNvSpPr txBox="1"/>
          <p:nvPr/>
        </p:nvSpPr>
        <p:spPr>
          <a:xfrm>
            <a:off x="349724" y="6166187"/>
            <a:ext cx="5911490" cy="646331"/>
          </a:xfrm>
          <a:prstGeom prst="rect">
            <a:avLst/>
          </a:prstGeom>
          <a:noFill/>
        </p:spPr>
        <p:txBody>
          <a:bodyPr wrap="none" rtlCol="0">
            <a:spAutoFit/>
          </a:bodyPr>
          <a:lstStyle/>
          <a:p>
            <a:r>
              <a:rPr lang="en-SE" dirty="0" smtClean="0"/>
              <a:t>What is the most cited paper? </a:t>
            </a:r>
          </a:p>
          <a:p>
            <a:r>
              <a:rPr lang="en-US" dirty="0" smtClean="0">
                <a:hlinkClick r:id="rId4"/>
              </a:rPr>
              <a:t>https</a:t>
            </a:r>
            <a:r>
              <a:rPr lang="en-US" dirty="0">
                <a:hlinkClick r:id="rId4"/>
              </a:rPr>
              <a:t>://</a:t>
            </a:r>
            <a:r>
              <a:rPr lang="en-US" dirty="0" smtClean="0">
                <a:hlinkClick r:id="rId4"/>
              </a:rPr>
              <a:t>www.nature.com/news/the-top-100-papers-1.16224</a:t>
            </a:r>
            <a:r>
              <a:rPr lang="en-SE" dirty="0" smtClean="0"/>
              <a:t> </a:t>
            </a:r>
            <a:endParaRPr lang="en-US" dirty="0"/>
          </a:p>
        </p:txBody>
      </p:sp>
    </p:spTree>
    <p:extLst>
      <p:ext uri="{BB962C8B-B14F-4D97-AF65-F5344CB8AC3E}">
        <p14:creationId xmlns:p14="http://schemas.microsoft.com/office/powerpoint/2010/main" val="203843384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t>
            </a:r>
            <a:r>
              <a:rPr lang="x-none" dirty="0" smtClean="0"/>
              <a:t>hank you</a:t>
            </a:r>
            <a:endParaRPr lang="en-US" dirty="0"/>
          </a:p>
        </p:txBody>
      </p:sp>
      <p:sp>
        <p:nvSpPr>
          <p:cNvPr id="3" name="Text Placeholder 2"/>
          <p:cNvSpPr>
            <a:spLocks noGrp="1"/>
          </p:cNvSpPr>
          <p:nvPr>
            <p:ph type="body" idx="1"/>
          </p:nvPr>
        </p:nvSpPr>
        <p:spPr/>
        <p:txBody>
          <a:bodyPr/>
          <a:lstStyle/>
          <a:p>
            <a:r>
              <a:rPr lang="en-US" dirty="0" smtClean="0"/>
              <a:t>N</a:t>
            </a:r>
            <a:r>
              <a:rPr lang="x-none" dirty="0" smtClean="0"/>
              <a:t>ext topics: </a:t>
            </a:r>
          </a:p>
          <a:p>
            <a:r>
              <a:rPr lang="en-US" dirty="0" smtClean="0"/>
              <a:t>A</a:t>
            </a:r>
            <a:r>
              <a:rPr lang="x-none" dirty="0" smtClean="0"/>
              <a:t>lignment</a:t>
            </a:r>
          </a:p>
          <a:p>
            <a:r>
              <a:rPr lang="x-none" dirty="0" smtClean="0"/>
              <a:t>variant calling</a:t>
            </a:r>
          </a:p>
        </p:txBody>
      </p:sp>
    </p:spTree>
    <p:extLst>
      <p:ext uri="{BB962C8B-B14F-4D97-AF65-F5344CB8AC3E}">
        <p14:creationId xmlns:p14="http://schemas.microsoft.com/office/powerpoint/2010/main" val="31879133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6"/>
            <a:ext cx="9349596" cy="644166"/>
          </a:xfrm>
        </p:spPr>
        <p:txBody>
          <a:bodyPr>
            <a:normAutofit fontScale="90000"/>
          </a:bodyPr>
          <a:lstStyle/>
          <a:p>
            <a:r>
              <a:rPr lang="en-SE" dirty="0" smtClean="0"/>
              <a:t>Annotating regions</a:t>
            </a:r>
            <a:r>
              <a:rPr lang="en-US" dirty="0" smtClean="0"/>
              <a:t> in a DNA sequence</a:t>
            </a:r>
            <a:endParaRPr lang="en-US" dirty="0"/>
          </a:p>
        </p:txBody>
      </p:sp>
      <p:sp>
        <p:nvSpPr>
          <p:cNvPr id="4" name="TextBox 3"/>
          <p:cNvSpPr txBox="1"/>
          <p:nvPr/>
        </p:nvSpPr>
        <p:spPr>
          <a:xfrm flipH="1">
            <a:off x="386792" y="3943945"/>
            <a:ext cx="5598544" cy="2585323"/>
          </a:xfrm>
          <a:prstGeom prst="rect">
            <a:avLst/>
          </a:prstGeom>
          <a:noFill/>
        </p:spPr>
        <p:txBody>
          <a:bodyPr wrap="square" rtlCol="0">
            <a:spAutoFit/>
          </a:bodyPr>
          <a:lstStyle/>
          <a:p>
            <a:pPr marL="285750" indent="-285750">
              <a:buFontTx/>
              <a:buChar char="-"/>
            </a:pPr>
            <a:r>
              <a:rPr lang="en-US" i="1" dirty="0" err="1" smtClean="0"/>
              <a:t>Ab</a:t>
            </a:r>
            <a:r>
              <a:rPr lang="en-US" i="1" dirty="0" smtClean="0"/>
              <a:t> initio </a:t>
            </a:r>
            <a:r>
              <a:rPr lang="en-US" dirty="0" smtClean="0"/>
              <a:t>(from scratch)</a:t>
            </a:r>
          </a:p>
          <a:p>
            <a:pPr marL="742950" lvl="1" indent="-285750">
              <a:buFontTx/>
              <a:buChar char="-"/>
            </a:pPr>
            <a:r>
              <a:rPr lang="en-US" b="1" dirty="0" smtClean="0"/>
              <a:t>For protein coding genes:</a:t>
            </a:r>
            <a:r>
              <a:rPr lang="en-US" dirty="0" smtClean="0"/>
              <a:t> Rule based - start (commonly ATG) and stop codons(TAA/TAG/TGA) and some nucleotide context around them, splice sites, </a:t>
            </a:r>
            <a:r>
              <a:rPr lang="en-US" i="1" dirty="0" smtClean="0"/>
              <a:t>etc. </a:t>
            </a:r>
            <a:r>
              <a:rPr lang="en-US" dirty="0" smtClean="0"/>
              <a:t>Should check in 6 frames</a:t>
            </a:r>
          </a:p>
          <a:p>
            <a:pPr marL="742950" lvl="1" indent="-285750">
              <a:buFontTx/>
              <a:buChar char="-"/>
            </a:pPr>
            <a:r>
              <a:rPr lang="en-US" b="1" dirty="0" smtClean="0"/>
              <a:t>For all genes: </a:t>
            </a:r>
            <a:r>
              <a:rPr lang="en-US" dirty="0" smtClean="0"/>
              <a:t>Statistical information (based on </a:t>
            </a:r>
            <a:r>
              <a:rPr lang="en-US" i="1" dirty="0" smtClean="0"/>
              <a:t>a priori </a:t>
            </a:r>
            <a:r>
              <a:rPr lang="en-US" dirty="0" smtClean="0"/>
              <a:t>training). E.g. codon bias (for protein coding genes), nucleotide composition</a:t>
            </a:r>
          </a:p>
          <a:p>
            <a:pPr marL="742950" lvl="1" indent="-285750">
              <a:buFontTx/>
              <a:buChar char="-"/>
            </a:pPr>
            <a:endParaRPr lang="en-US" i="1" dirty="0"/>
          </a:p>
        </p:txBody>
      </p:sp>
      <p:sp>
        <p:nvSpPr>
          <p:cNvPr id="2" name="Rounded Rectangle 1"/>
          <p:cNvSpPr/>
          <p:nvPr/>
        </p:nvSpPr>
        <p:spPr>
          <a:xfrm>
            <a:off x="838200" y="1283444"/>
            <a:ext cx="10456698" cy="21243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Rectangle 5"/>
          <p:cNvSpPr/>
          <p:nvPr/>
        </p:nvSpPr>
        <p:spPr>
          <a:xfrm>
            <a:off x="6197600" y="3577074"/>
            <a:ext cx="6096000" cy="1754326"/>
          </a:xfrm>
          <a:prstGeom prst="rect">
            <a:avLst/>
          </a:prstGeom>
        </p:spPr>
        <p:txBody>
          <a:bodyPr>
            <a:spAutoFit/>
          </a:bodyPr>
          <a:lstStyle/>
          <a:p>
            <a:pPr marL="285750" indent="-285750">
              <a:buFontTx/>
              <a:buChar char="-"/>
            </a:pPr>
            <a:endParaRPr lang="en-US" dirty="0"/>
          </a:p>
          <a:p>
            <a:pPr marL="285750" indent="-285750">
              <a:buFontTx/>
              <a:buChar char="-"/>
            </a:pPr>
            <a:r>
              <a:rPr lang="en-US" dirty="0"/>
              <a:t>Based on previous knowledge</a:t>
            </a:r>
          </a:p>
          <a:p>
            <a:pPr marL="742950" lvl="1" indent="-285750">
              <a:buFontTx/>
              <a:buChar char="-"/>
            </a:pPr>
            <a:r>
              <a:rPr lang="en-US" dirty="0"/>
              <a:t>Homology (similar sequences between different organisms)</a:t>
            </a:r>
          </a:p>
          <a:p>
            <a:pPr marL="742950" lvl="1" indent="-285750">
              <a:buFontTx/>
              <a:buChar char="-"/>
            </a:pPr>
            <a:r>
              <a:rPr lang="en-US" dirty="0"/>
              <a:t>Similarity to known genes</a:t>
            </a:r>
          </a:p>
          <a:p>
            <a:pPr marL="742950" lvl="1" indent="-285750">
              <a:buFontTx/>
              <a:buChar char="-"/>
            </a:pPr>
            <a:endParaRPr lang="en-US" i="1" dirty="0"/>
          </a:p>
        </p:txBody>
      </p:sp>
      <p:cxnSp>
        <p:nvCxnSpPr>
          <p:cNvPr id="8" name="Straight Arrow Connector 7"/>
          <p:cNvCxnSpPr/>
          <p:nvPr/>
        </p:nvCxnSpPr>
        <p:spPr>
          <a:xfrm>
            <a:off x="6066549" y="1597891"/>
            <a:ext cx="0" cy="43410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9" name="Rounded Rectangle 8"/>
          <p:cNvSpPr/>
          <p:nvPr/>
        </p:nvSpPr>
        <p:spPr>
          <a:xfrm>
            <a:off x="838200" y="2157965"/>
            <a:ext cx="10456698" cy="21243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 name="Rounded Rectangle 9"/>
          <p:cNvSpPr/>
          <p:nvPr/>
        </p:nvSpPr>
        <p:spPr>
          <a:xfrm>
            <a:off x="1265382" y="2157965"/>
            <a:ext cx="1357745" cy="21243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p:cNvSpPr txBox="1"/>
          <p:nvPr/>
        </p:nvSpPr>
        <p:spPr>
          <a:xfrm>
            <a:off x="916793" y="2512401"/>
            <a:ext cx="2054922" cy="369332"/>
          </a:xfrm>
          <a:prstGeom prst="rect">
            <a:avLst/>
          </a:prstGeom>
          <a:noFill/>
        </p:spPr>
        <p:txBody>
          <a:bodyPr wrap="none" rtlCol="0">
            <a:spAutoFit/>
          </a:bodyPr>
          <a:lstStyle/>
          <a:p>
            <a:r>
              <a:rPr lang="en-SE" i="1" dirty="0" smtClean="0"/>
              <a:t>Protein coding gene</a:t>
            </a:r>
            <a:endParaRPr lang="en-US" i="1" dirty="0"/>
          </a:p>
        </p:txBody>
      </p:sp>
      <p:sp>
        <p:nvSpPr>
          <p:cNvPr id="12" name="Rounded Rectangle 11"/>
          <p:cNvSpPr/>
          <p:nvPr/>
        </p:nvSpPr>
        <p:spPr>
          <a:xfrm>
            <a:off x="3671454" y="2157965"/>
            <a:ext cx="1357745" cy="212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237201" y="2512401"/>
            <a:ext cx="2226250" cy="369332"/>
          </a:xfrm>
          <a:prstGeom prst="rect">
            <a:avLst/>
          </a:prstGeom>
          <a:noFill/>
        </p:spPr>
        <p:txBody>
          <a:bodyPr wrap="none" rtlCol="0">
            <a:spAutoFit/>
          </a:bodyPr>
          <a:lstStyle/>
          <a:p>
            <a:r>
              <a:rPr lang="en-US" i="1" dirty="0" smtClean="0"/>
              <a:t>N</a:t>
            </a:r>
            <a:r>
              <a:rPr lang="en-SE" i="1" dirty="0" smtClean="0"/>
              <a:t>on coding RNA gene</a:t>
            </a:r>
            <a:endParaRPr lang="en-US" i="1" dirty="0"/>
          </a:p>
        </p:txBody>
      </p:sp>
      <p:sp>
        <p:nvSpPr>
          <p:cNvPr id="14" name="Rounded Rectangle 13"/>
          <p:cNvSpPr/>
          <p:nvPr/>
        </p:nvSpPr>
        <p:spPr>
          <a:xfrm>
            <a:off x="6283719" y="2157965"/>
            <a:ext cx="1357745" cy="2124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6066549" y="2517887"/>
            <a:ext cx="1766574" cy="369332"/>
          </a:xfrm>
          <a:prstGeom prst="rect">
            <a:avLst/>
          </a:prstGeom>
          <a:noFill/>
        </p:spPr>
        <p:txBody>
          <a:bodyPr wrap="none" rtlCol="0">
            <a:spAutoFit/>
          </a:bodyPr>
          <a:lstStyle/>
          <a:p>
            <a:r>
              <a:rPr lang="en-SE" i="1" dirty="0" smtClean="0"/>
              <a:t>Repeat elements</a:t>
            </a:r>
            <a:endParaRPr lang="en-US" i="1" dirty="0"/>
          </a:p>
        </p:txBody>
      </p:sp>
      <p:sp>
        <p:nvSpPr>
          <p:cNvPr id="16" name="Rounded Rectangle 15"/>
          <p:cNvSpPr/>
          <p:nvPr/>
        </p:nvSpPr>
        <p:spPr>
          <a:xfrm>
            <a:off x="9063409" y="2157965"/>
            <a:ext cx="1357745" cy="21243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TextBox 18"/>
          <p:cNvSpPr txBox="1"/>
          <p:nvPr/>
        </p:nvSpPr>
        <p:spPr>
          <a:xfrm>
            <a:off x="8858994" y="2511912"/>
            <a:ext cx="1936107" cy="369332"/>
          </a:xfrm>
          <a:prstGeom prst="rect">
            <a:avLst/>
          </a:prstGeom>
          <a:noFill/>
        </p:spPr>
        <p:txBody>
          <a:bodyPr wrap="none" rtlCol="0">
            <a:spAutoFit/>
          </a:bodyPr>
          <a:lstStyle/>
          <a:p>
            <a:r>
              <a:rPr lang="en-SE" i="1" dirty="0" smtClean="0"/>
              <a:t>Regulatory regions</a:t>
            </a:r>
            <a:endParaRPr lang="en-US" i="1" dirty="0"/>
          </a:p>
        </p:txBody>
      </p:sp>
    </p:spTree>
    <p:extLst>
      <p:ext uri="{BB962C8B-B14F-4D97-AF65-F5344CB8AC3E}">
        <p14:creationId xmlns:p14="http://schemas.microsoft.com/office/powerpoint/2010/main" val="29784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9306023" y="6196863"/>
            <a:ext cx="2571345" cy="369332"/>
          </a:xfrm>
          <a:prstGeom prst="rect">
            <a:avLst/>
          </a:prstGeom>
          <a:noFill/>
        </p:spPr>
        <p:txBody>
          <a:bodyPr wrap="none" rtlCol="0">
            <a:spAutoFit/>
          </a:bodyPr>
          <a:lstStyle/>
          <a:p>
            <a:r>
              <a:rPr lang="en-US" dirty="0" smtClean="0"/>
              <a:t>IGV image of stop codons</a:t>
            </a:r>
            <a:endParaRPr lang="en-US" dirty="0"/>
          </a:p>
        </p:txBody>
      </p:sp>
      <p:pic>
        <p:nvPicPr>
          <p:cNvPr id="11" name="Picture 10"/>
          <p:cNvPicPr>
            <a:picLocks noChangeAspect="1"/>
          </p:cNvPicPr>
          <p:nvPr/>
        </p:nvPicPr>
        <p:blipFill>
          <a:blip r:embed="rId2"/>
          <a:stretch>
            <a:fillRect/>
          </a:stretch>
        </p:blipFill>
        <p:spPr>
          <a:xfrm>
            <a:off x="373575" y="857523"/>
            <a:ext cx="1956697" cy="3009628"/>
          </a:xfrm>
          <a:prstGeom prst="rect">
            <a:avLst/>
          </a:prstGeom>
        </p:spPr>
      </p:pic>
      <p:pic>
        <p:nvPicPr>
          <p:cNvPr id="13" name="Picture 12"/>
          <p:cNvPicPr>
            <a:picLocks noChangeAspect="1"/>
          </p:cNvPicPr>
          <p:nvPr/>
        </p:nvPicPr>
        <p:blipFill>
          <a:blip r:embed="rId3"/>
          <a:stretch>
            <a:fillRect/>
          </a:stretch>
        </p:blipFill>
        <p:spPr>
          <a:xfrm>
            <a:off x="2336623" y="673459"/>
            <a:ext cx="1753939" cy="3484800"/>
          </a:xfrm>
          <a:prstGeom prst="rect">
            <a:avLst/>
          </a:prstGeom>
        </p:spPr>
      </p:pic>
      <p:pic>
        <p:nvPicPr>
          <p:cNvPr id="14" name="Picture 13"/>
          <p:cNvPicPr>
            <a:picLocks noChangeAspect="1"/>
          </p:cNvPicPr>
          <p:nvPr/>
        </p:nvPicPr>
        <p:blipFill>
          <a:blip r:embed="rId4"/>
          <a:stretch>
            <a:fillRect/>
          </a:stretch>
        </p:blipFill>
        <p:spPr>
          <a:xfrm>
            <a:off x="4222413" y="673459"/>
            <a:ext cx="1653934" cy="3484800"/>
          </a:xfrm>
          <a:prstGeom prst="rect">
            <a:avLst/>
          </a:prstGeom>
        </p:spPr>
      </p:pic>
      <p:pic>
        <p:nvPicPr>
          <p:cNvPr id="15" name="Picture 14"/>
          <p:cNvPicPr>
            <a:picLocks noChangeAspect="1"/>
          </p:cNvPicPr>
          <p:nvPr/>
        </p:nvPicPr>
        <p:blipFill>
          <a:blip r:embed="rId5"/>
          <a:stretch>
            <a:fillRect/>
          </a:stretch>
        </p:blipFill>
        <p:spPr>
          <a:xfrm>
            <a:off x="6053931" y="857523"/>
            <a:ext cx="3404665" cy="3225472"/>
          </a:xfrm>
          <a:prstGeom prst="rect">
            <a:avLst/>
          </a:prstGeom>
        </p:spPr>
      </p:pic>
      <p:pic>
        <p:nvPicPr>
          <p:cNvPr id="16" name="Picture 15"/>
          <p:cNvPicPr>
            <a:picLocks noChangeAspect="1"/>
          </p:cNvPicPr>
          <p:nvPr/>
        </p:nvPicPr>
        <p:blipFill>
          <a:blip r:embed="rId6"/>
          <a:stretch>
            <a:fillRect/>
          </a:stretch>
        </p:blipFill>
        <p:spPr>
          <a:xfrm>
            <a:off x="5607049" y="4082995"/>
            <a:ext cx="5117570" cy="2693054"/>
          </a:xfrm>
          <a:prstGeom prst="rect">
            <a:avLst/>
          </a:prstGeom>
        </p:spPr>
      </p:pic>
      <p:sp>
        <p:nvSpPr>
          <p:cNvPr id="17" name="TextBox 16"/>
          <p:cNvSpPr txBox="1"/>
          <p:nvPr/>
        </p:nvSpPr>
        <p:spPr>
          <a:xfrm>
            <a:off x="240225" y="139700"/>
            <a:ext cx="4216154" cy="369332"/>
          </a:xfrm>
          <a:prstGeom prst="rect">
            <a:avLst/>
          </a:prstGeom>
          <a:noFill/>
        </p:spPr>
        <p:txBody>
          <a:bodyPr wrap="none" rtlCol="0">
            <a:spAutoFit/>
          </a:bodyPr>
          <a:lstStyle/>
          <a:p>
            <a:r>
              <a:rPr lang="en-SE" dirty="0" smtClean="0"/>
              <a:t>How protein coding genes work (reminder)</a:t>
            </a:r>
            <a:endParaRPr lang="en-US" dirty="0"/>
          </a:p>
        </p:txBody>
      </p:sp>
      <p:sp>
        <p:nvSpPr>
          <p:cNvPr id="20" name="TextBox 19"/>
          <p:cNvSpPr txBox="1"/>
          <p:nvPr/>
        </p:nvSpPr>
        <p:spPr>
          <a:xfrm>
            <a:off x="9458597" y="1098495"/>
            <a:ext cx="2581004" cy="2677656"/>
          </a:xfrm>
          <a:prstGeom prst="rect">
            <a:avLst/>
          </a:prstGeom>
          <a:noFill/>
        </p:spPr>
        <p:txBody>
          <a:bodyPr wrap="square" rtlCol="0">
            <a:spAutoFit/>
          </a:bodyPr>
          <a:lstStyle/>
          <a:p>
            <a:r>
              <a:rPr lang="en-SE" sz="1400" i="1" dirty="0" smtClean="0"/>
              <a:t>Proteins are chains of monomers called amino acids. </a:t>
            </a:r>
          </a:p>
          <a:p>
            <a:endParaRPr lang="en-SE" sz="1400" i="1" dirty="0" smtClean="0"/>
          </a:p>
          <a:p>
            <a:r>
              <a:rPr lang="en-SE" sz="1400" i="1" dirty="0" smtClean="0"/>
              <a:t>There are 20 different types of amino acids. </a:t>
            </a:r>
          </a:p>
          <a:p>
            <a:endParaRPr lang="en-SE" sz="1400" i="1" dirty="0"/>
          </a:p>
          <a:p>
            <a:r>
              <a:rPr lang="en-SE" sz="1400" i="1" dirty="0" smtClean="0"/>
              <a:t>During protein synthesis (translation), every triplet of nucleotides (codon) on mRNA are converted into amino acids. There is many to one mapping of codons to amino acids. </a:t>
            </a:r>
            <a:endParaRPr lang="en-US" sz="1400" i="1" dirty="0"/>
          </a:p>
        </p:txBody>
      </p:sp>
      <p:sp>
        <p:nvSpPr>
          <p:cNvPr id="21" name="TextBox 20"/>
          <p:cNvSpPr txBox="1"/>
          <p:nvPr/>
        </p:nvSpPr>
        <p:spPr>
          <a:xfrm>
            <a:off x="6184900" y="1193800"/>
            <a:ext cx="1138838" cy="307777"/>
          </a:xfrm>
          <a:prstGeom prst="rect">
            <a:avLst/>
          </a:prstGeom>
          <a:noFill/>
        </p:spPr>
        <p:txBody>
          <a:bodyPr wrap="none" rtlCol="0">
            <a:spAutoFit/>
          </a:bodyPr>
          <a:lstStyle/>
          <a:p>
            <a:r>
              <a:rPr lang="en-SE" sz="1400" i="1" dirty="0" smtClean="0"/>
              <a:t>Codon (AUG)</a:t>
            </a:r>
            <a:endParaRPr lang="en-US" sz="1400" i="1" dirty="0"/>
          </a:p>
        </p:txBody>
      </p:sp>
      <p:sp>
        <p:nvSpPr>
          <p:cNvPr id="22" name="TextBox 21"/>
          <p:cNvSpPr txBox="1"/>
          <p:nvPr/>
        </p:nvSpPr>
        <p:spPr>
          <a:xfrm>
            <a:off x="6184900" y="3359150"/>
            <a:ext cx="1120050" cy="307777"/>
          </a:xfrm>
          <a:prstGeom prst="rect">
            <a:avLst/>
          </a:prstGeom>
          <a:noFill/>
        </p:spPr>
        <p:txBody>
          <a:bodyPr wrap="none" rtlCol="0">
            <a:spAutoFit/>
          </a:bodyPr>
          <a:lstStyle/>
          <a:p>
            <a:r>
              <a:rPr lang="en-SE" sz="1400" i="1" dirty="0" smtClean="0"/>
              <a:t>Codon (CUA)</a:t>
            </a:r>
            <a:endParaRPr lang="en-US" sz="1400" i="1" dirty="0"/>
          </a:p>
        </p:txBody>
      </p:sp>
      <p:sp>
        <p:nvSpPr>
          <p:cNvPr id="23" name="TextBox 22"/>
          <p:cNvSpPr txBox="1"/>
          <p:nvPr/>
        </p:nvSpPr>
        <p:spPr>
          <a:xfrm>
            <a:off x="7431950" y="831878"/>
            <a:ext cx="1453283" cy="307777"/>
          </a:xfrm>
          <a:prstGeom prst="rect">
            <a:avLst/>
          </a:prstGeom>
          <a:noFill/>
        </p:spPr>
        <p:txBody>
          <a:bodyPr wrap="none" rtlCol="0">
            <a:spAutoFit/>
          </a:bodyPr>
          <a:lstStyle/>
          <a:p>
            <a:r>
              <a:rPr lang="en-SE" sz="1400" i="1" dirty="0" smtClean="0"/>
              <a:t>Amino acid (Met)</a:t>
            </a:r>
            <a:endParaRPr lang="en-US" sz="1400" i="1" dirty="0"/>
          </a:p>
        </p:txBody>
      </p:sp>
      <p:sp>
        <p:nvSpPr>
          <p:cNvPr id="24" name="TextBox 23"/>
          <p:cNvSpPr txBox="1"/>
          <p:nvPr/>
        </p:nvSpPr>
        <p:spPr>
          <a:xfrm>
            <a:off x="7278672" y="3738588"/>
            <a:ext cx="1409360" cy="307777"/>
          </a:xfrm>
          <a:prstGeom prst="rect">
            <a:avLst/>
          </a:prstGeom>
          <a:noFill/>
        </p:spPr>
        <p:txBody>
          <a:bodyPr wrap="none" rtlCol="0">
            <a:spAutoFit/>
          </a:bodyPr>
          <a:lstStyle/>
          <a:p>
            <a:r>
              <a:rPr lang="en-SE" sz="1400" i="1" dirty="0" smtClean="0"/>
              <a:t>Amino acid (Leu)</a:t>
            </a:r>
            <a:endParaRPr lang="en-US" sz="1400" i="1" dirty="0"/>
          </a:p>
        </p:txBody>
      </p:sp>
    </p:spTree>
    <p:extLst>
      <p:ext uri="{BB962C8B-B14F-4D97-AF65-F5344CB8AC3E}">
        <p14:creationId xmlns:p14="http://schemas.microsoft.com/office/powerpoint/2010/main" val="769339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500"/>
                                        <p:tgtEl>
                                          <p:spTgt spid="1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fade">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P spid="22" grpId="0"/>
      <p:bldP spid="23"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491320"/>
          </a:xfrm>
        </p:spPr>
        <p:txBody>
          <a:bodyPr>
            <a:normAutofit fontScale="90000"/>
          </a:bodyPr>
          <a:lstStyle/>
          <a:p>
            <a:r>
              <a:rPr lang="en-US" dirty="0" smtClean="0"/>
              <a:t>P</a:t>
            </a:r>
            <a:r>
              <a:rPr lang="en-SE" dirty="0" smtClean="0"/>
              <a:t>rotein synthesis</a:t>
            </a:r>
            <a:endParaRPr lang="en-US" dirty="0"/>
          </a:p>
        </p:txBody>
      </p:sp>
      <p:sp>
        <p:nvSpPr>
          <p:cNvPr id="3" name="Rounded Rectangle 2"/>
          <p:cNvSpPr/>
          <p:nvPr/>
        </p:nvSpPr>
        <p:spPr>
          <a:xfrm>
            <a:off x="838200" y="2276717"/>
            <a:ext cx="10456698" cy="21243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 name="Rounded Rectangle 3"/>
          <p:cNvSpPr/>
          <p:nvPr/>
        </p:nvSpPr>
        <p:spPr>
          <a:xfrm>
            <a:off x="1944710" y="2267025"/>
            <a:ext cx="560231" cy="2318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ATG</a:t>
            </a:r>
            <a:endParaRPr lang="en-US" sz="1400" b="1" dirty="0">
              <a:latin typeface="Courier New" panose="02070309020205020404" pitchFamily="49" charset="0"/>
              <a:cs typeface="Courier New" panose="02070309020205020404" pitchFamily="49" charset="0"/>
            </a:endParaRPr>
          </a:p>
        </p:txBody>
      </p:sp>
      <p:sp>
        <p:nvSpPr>
          <p:cNvPr id="5" name="Rounded Rectangle 4"/>
          <p:cNvSpPr/>
          <p:nvPr/>
        </p:nvSpPr>
        <p:spPr>
          <a:xfrm>
            <a:off x="2517819" y="2267025"/>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CTA</a:t>
            </a:r>
            <a:endParaRPr lang="en-US" sz="1400" b="1" dirty="0">
              <a:latin typeface="Courier New" panose="02070309020205020404" pitchFamily="49" charset="0"/>
              <a:cs typeface="Courier New" panose="02070309020205020404" pitchFamily="49" charset="0"/>
            </a:endParaRPr>
          </a:p>
        </p:txBody>
      </p:sp>
      <p:sp>
        <p:nvSpPr>
          <p:cNvPr id="6" name="Rounded Rectangle 5"/>
          <p:cNvSpPr/>
          <p:nvPr/>
        </p:nvSpPr>
        <p:spPr>
          <a:xfrm>
            <a:off x="3090928" y="2267025"/>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GGA</a:t>
            </a:r>
            <a:endParaRPr lang="en-US" sz="1400" b="1" dirty="0">
              <a:latin typeface="Courier New" panose="02070309020205020404" pitchFamily="49" charset="0"/>
              <a:cs typeface="Courier New" panose="02070309020205020404" pitchFamily="49" charset="0"/>
            </a:endParaRPr>
          </a:p>
        </p:txBody>
      </p:sp>
      <p:sp>
        <p:nvSpPr>
          <p:cNvPr id="7" name="Rounded Rectangle 6"/>
          <p:cNvSpPr/>
          <p:nvPr/>
        </p:nvSpPr>
        <p:spPr>
          <a:xfrm>
            <a:off x="8832761" y="2267025"/>
            <a:ext cx="560231" cy="2318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TAA</a:t>
            </a:r>
            <a:endParaRPr lang="en-US" sz="1400" b="1" dirty="0">
              <a:latin typeface="Courier New" panose="02070309020205020404" pitchFamily="49" charset="0"/>
              <a:cs typeface="Courier New" panose="02070309020205020404" pitchFamily="49" charset="0"/>
            </a:endParaRPr>
          </a:p>
        </p:txBody>
      </p:sp>
      <p:sp>
        <p:nvSpPr>
          <p:cNvPr id="9" name="Rounded Rectangle 8"/>
          <p:cNvSpPr/>
          <p:nvPr/>
        </p:nvSpPr>
        <p:spPr>
          <a:xfrm>
            <a:off x="8259652" y="2267025"/>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GGT</a:t>
            </a:r>
            <a:endParaRPr lang="en-US" sz="1400" b="1" dirty="0">
              <a:latin typeface="Courier New" panose="02070309020205020404" pitchFamily="49" charset="0"/>
              <a:cs typeface="Courier New" panose="02070309020205020404" pitchFamily="49" charset="0"/>
            </a:endParaRPr>
          </a:p>
        </p:txBody>
      </p:sp>
      <p:sp>
        <p:nvSpPr>
          <p:cNvPr id="10" name="Rounded Rectangle 9"/>
          <p:cNvSpPr/>
          <p:nvPr/>
        </p:nvSpPr>
        <p:spPr>
          <a:xfrm>
            <a:off x="7686543" y="2267025"/>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AGG</a:t>
            </a:r>
            <a:endParaRPr lang="en-US" sz="1400" b="1" dirty="0">
              <a:latin typeface="Courier New" panose="02070309020205020404" pitchFamily="49" charset="0"/>
              <a:cs typeface="Courier New" panose="02070309020205020404" pitchFamily="49" charset="0"/>
            </a:endParaRPr>
          </a:p>
        </p:txBody>
      </p:sp>
      <p:sp>
        <p:nvSpPr>
          <p:cNvPr id="11" name="Rounded Rectangle 10"/>
          <p:cNvSpPr/>
          <p:nvPr/>
        </p:nvSpPr>
        <p:spPr>
          <a:xfrm>
            <a:off x="3671611" y="2267025"/>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GTA</a:t>
            </a:r>
            <a:endParaRPr lang="en-US" sz="1400" b="1" dirty="0">
              <a:latin typeface="Courier New" panose="02070309020205020404" pitchFamily="49" charset="0"/>
              <a:cs typeface="Courier New" panose="02070309020205020404" pitchFamily="49" charset="0"/>
            </a:endParaRPr>
          </a:p>
        </p:txBody>
      </p:sp>
      <p:sp>
        <p:nvSpPr>
          <p:cNvPr id="12" name="Rounded Rectangle 11"/>
          <p:cNvSpPr/>
          <p:nvPr/>
        </p:nvSpPr>
        <p:spPr>
          <a:xfrm>
            <a:off x="4245169" y="2267025"/>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ATC</a:t>
            </a:r>
            <a:endParaRPr lang="en-US" sz="1400" b="1" dirty="0">
              <a:latin typeface="Courier New" panose="02070309020205020404" pitchFamily="49" charset="0"/>
              <a:cs typeface="Courier New" panose="02070309020205020404" pitchFamily="49" charset="0"/>
            </a:endParaRPr>
          </a:p>
        </p:txBody>
      </p:sp>
      <p:sp>
        <p:nvSpPr>
          <p:cNvPr id="13" name="Rounded Rectangle 12"/>
          <p:cNvSpPr/>
          <p:nvPr/>
        </p:nvSpPr>
        <p:spPr>
          <a:xfrm>
            <a:off x="4832067" y="2267025"/>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AGC</a:t>
            </a:r>
            <a:endParaRPr lang="en-US" sz="1400" b="1" dirty="0">
              <a:latin typeface="Courier New" panose="02070309020205020404" pitchFamily="49" charset="0"/>
              <a:cs typeface="Courier New" panose="02070309020205020404" pitchFamily="49" charset="0"/>
            </a:endParaRPr>
          </a:p>
        </p:txBody>
      </p:sp>
      <p:sp>
        <p:nvSpPr>
          <p:cNvPr id="14" name="Rounded Rectangle 13"/>
          <p:cNvSpPr/>
          <p:nvPr/>
        </p:nvSpPr>
        <p:spPr>
          <a:xfrm>
            <a:off x="5992074" y="2267025"/>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GGT</a:t>
            </a:r>
            <a:endParaRPr lang="en-US" sz="1400" b="1" dirty="0">
              <a:latin typeface="Courier New" panose="02070309020205020404" pitchFamily="49" charset="0"/>
              <a:cs typeface="Courier New" panose="02070309020205020404" pitchFamily="49" charset="0"/>
            </a:endParaRPr>
          </a:p>
        </p:txBody>
      </p:sp>
      <p:sp>
        <p:nvSpPr>
          <p:cNvPr id="15" name="Rounded Rectangle 14"/>
          <p:cNvSpPr/>
          <p:nvPr/>
        </p:nvSpPr>
        <p:spPr>
          <a:xfrm>
            <a:off x="5418965" y="2267025"/>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ACG</a:t>
            </a:r>
            <a:endParaRPr lang="en-US" sz="1400" b="1" dirty="0">
              <a:latin typeface="Courier New" panose="02070309020205020404" pitchFamily="49" charset="0"/>
              <a:cs typeface="Courier New" panose="02070309020205020404" pitchFamily="49" charset="0"/>
            </a:endParaRPr>
          </a:p>
        </p:txBody>
      </p:sp>
      <p:sp>
        <p:nvSpPr>
          <p:cNvPr id="16" name="Rounded Rectangle 15"/>
          <p:cNvSpPr/>
          <p:nvPr/>
        </p:nvSpPr>
        <p:spPr>
          <a:xfrm>
            <a:off x="7138741" y="2267025"/>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GGT</a:t>
            </a:r>
            <a:endParaRPr lang="en-US" sz="1400" b="1" dirty="0">
              <a:latin typeface="Courier New" panose="02070309020205020404" pitchFamily="49" charset="0"/>
              <a:cs typeface="Courier New" panose="02070309020205020404" pitchFamily="49" charset="0"/>
            </a:endParaRPr>
          </a:p>
        </p:txBody>
      </p:sp>
      <p:sp>
        <p:nvSpPr>
          <p:cNvPr id="17" name="Rounded Rectangle 16"/>
          <p:cNvSpPr/>
          <p:nvPr/>
        </p:nvSpPr>
        <p:spPr>
          <a:xfrm>
            <a:off x="6565632" y="2267025"/>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ACG</a:t>
            </a:r>
            <a:endParaRPr lang="en-US" sz="1400" b="1" dirty="0">
              <a:latin typeface="Courier New" panose="02070309020205020404" pitchFamily="49" charset="0"/>
              <a:cs typeface="Courier New" panose="02070309020205020404" pitchFamily="49" charset="0"/>
            </a:endParaRPr>
          </a:p>
        </p:txBody>
      </p:sp>
      <p:sp>
        <p:nvSpPr>
          <p:cNvPr id="18" name="Oval 17"/>
          <p:cNvSpPr/>
          <p:nvPr/>
        </p:nvSpPr>
        <p:spPr>
          <a:xfrm>
            <a:off x="1625957" y="2543579"/>
            <a:ext cx="1197736" cy="560231"/>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Oval 18"/>
          <p:cNvSpPr/>
          <p:nvPr/>
        </p:nvSpPr>
        <p:spPr>
          <a:xfrm>
            <a:off x="1600198" y="1410235"/>
            <a:ext cx="1197736" cy="808803"/>
          </a:xfrm>
          <a:prstGeom prst="ellips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0" name="Oval 19"/>
          <p:cNvSpPr/>
          <p:nvPr/>
        </p:nvSpPr>
        <p:spPr>
          <a:xfrm>
            <a:off x="2823693" y="1281166"/>
            <a:ext cx="195673" cy="18646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1" name="Oval 20"/>
          <p:cNvSpPr/>
          <p:nvPr/>
        </p:nvSpPr>
        <p:spPr>
          <a:xfrm>
            <a:off x="3455486" y="1286047"/>
            <a:ext cx="195673" cy="1864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8539767" y="975572"/>
            <a:ext cx="195673" cy="186467"/>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p:cNvSpPr/>
          <p:nvPr/>
        </p:nvSpPr>
        <p:spPr>
          <a:xfrm>
            <a:off x="8550501" y="1187931"/>
            <a:ext cx="195673" cy="186467"/>
          </a:xfrm>
          <a:prstGeom prst="ellipse">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p:cNvSpPr/>
          <p:nvPr/>
        </p:nvSpPr>
        <p:spPr>
          <a:xfrm>
            <a:off x="8482716" y="1379280"/>
            <a:ext cx="195673" cy="186467"/>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p:cNvSpPr/>
          <p:nvPr/>
        </p:nvSpPr>
        <p:spPr>
          <a:xfrm>
            <a:off x="8539766" y="1585223"/>
            <a:ext cx="195673" cy="186467"/>
          </a:xfrm>
          <a:prstGeom prst="ellipse">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p:cNvSpPr/>
          <p:nvPr/>
        </p:nvSpPr>
        <p:spPr>
          <a:xfrm>
            <a:off x="8539765" y="1791166"/>
            <a:ext cx="195673" cy="186467"/>
          </a:xfrm>
          <a:prstGeom prst="ellipse">
            <a:avLst/>
          </a:prstGeom>
          <a:solidFill>
            <a:schemeClr val="accent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p:cNvSpPr/>
          <p:nvPr/>
        </p:nvSpPr>
        <p:spPr>
          <a:xfrm>
            <a:off x="8472497" y="1997109"/>
            <a:ext cx="195673" cy="186467"/>
          </a:xfrm>
          <a:prstGeom prst="ellipse">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p:cNvSpPr/>
          <p:nvPr/>
        </p:nvSpPr>
        <p:spPr>
          <a:xfrm>
            <a:off x="838200" y="4010306"/>
            <a:ext cx="10456698" cy="19312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43" name="Rounded Rectangle 42"/>
          <p:cNvSpPr/>
          <p:nvPr/>
        </p:nvSpPr>
        <p:spPr>
          <a:xfrm>
            <a:off x="2069858" y="3990958"/>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TGC</a:t>
            </a:r>
            <a:endParaRPr lang="en-US" sz="1400" b="1" dirty="0">
              <a:latin typeface="Courier New" panose="02070309020205020404" pitchFamily="49" charset="0"/>
              <a:cs typeface="Courier New" panose="02070309020205020404" pitchFamily="49" charset="0"/>
            </a:endParaRPr>
          </a:p>
        </p:txBody>
      </p:sp>
      <p:sp>
        <p:nvSpPr>
          <p:cNvPr id="44" name="Rounded Rectangle 43"/>
          <p:cNvSpPr/>
          <p:nvPr/>
        </p:nvSpPr>
        <p:spPr>
          <a:xfrm>
            <a:off x="2641413" y="3990927"/>
            <a:ext cx="560231" cy="2318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TAG</a:t>
            </a:r>
            <a:endParaRPr lang="en-US" sz="1400" b="1" dirty="0">
              <a:latin typeface="Courier New" panose="02070309020205020404" pitchFamily="49" charset="0"/>
              <a:cs typeface="Courier New" panose="02070309020205020404" pitchFamily="49" charset="0"/>
            </a:endParaRPr>
          </a:p>
        </p:txBody>
      </p:sp>
      <p:sp>
        <p:nvSpPr>
          <p:cNvPr id="45" name="Rounded Rectangle 44"/>
          <p:cNvSpPr/>
          <p:nvPr/>
        </p:nvSpPr>
        <p:spPr>
          <a:xfrm>
            <a:off x="3222625" y="3990927"/>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GAG</a:t>
            </a:r>
            <a:endParaRPr lang="en-US" sz="1400" b="1" dirty="0">
              <a:latin typeface="Courier New" panose="02070309020205020404" pitchFamily="49" charset="0"/>
              <a:cs typeface="Courier New" panose="02070309020205020404" pitchFamily="49" charset="0"/>
            </a:endParaRPr>
          </a:p>
        </p:txBody>
      </p:sp>
      <p:sp>
        <p:nvSpPr>
          <p:cNvPr id="47" name="Rounded Rectangle 46"/>
          <p:cNvSpPr/>
          <p:nvPr/>
        </p:nvSpPr>
        <p:spPr>
          <a:xfrm>
            <a:off x="8419293" y="3990927"/>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GTT</a:t>
            </a:r>
            <a:endParaRPr lang="en-US" sz="1400" b="1" dirty="0">
              <a:latin typeface="Courier New" panose="02070309020205020404" pitchFamily="49" charset="0"/>
              <a:cs typeface="Courier New" panose="02070309020205020404" pitchFamily="49" charset="0"/>
            </a:endParaRPr>
          </a:p>
        </p:txBody>
      </p:sp>
      <p:sp>
        <p:nvSpPr>
          <p:cNvPr id="48" name="Rounded Rectangle 47"/>
          <p:cNvSpPr/>
          <p:nvPr/>
        </p:nvSpPr>
        <p:spPr>
          <a:xfrm>
            <a:off x="7840806" y="3990927"/>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GGG</a:t>
            </a:r>
            <a:endParaRPr lang="en-US" sz="1400" b="1" dirty="0">
              <a:latin typeface="Courier New" panose="02070309020205020404" pitchFamily="49" charset="0"/>
              <a:cs typeface="Courier New" panose="02070309020205020404" pitchFamily="49" charset="0"/>
            </a:endParaRPr>
          </a:p>
        </p:txBody>
      </p:sp>
      <p:sp>
        <p:nvSpPr>
          <p:cNvPr id="49" name="Rounded Rectangle 48"/>
          <p:cNvSpPr/>
          <p:nvPr/>
        </p:nvSpPr>
        <p:spPr>
          <a:xfrm>
            <a:off x="3803837" y="3990927"/>
            <a:ext cx="560231" cy="2318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TAA</a:t>
            </a:r>
            <a:endParaRPr lang="en-US" sz="1400" b="1" dirty="0">
              <a:latin typeface="Courier New" panose="02070309020205020404" pitchFamily="49" charset="0"/>
              <a:cs typeface="Courier New" panose="02070309020205020404" pitchFamily="49" charset="0"/>
            </a:endParaRPr>
          </a:p>
        </p:txBody>
      </p:sp>
      <p:sp>
        <p:nvSpPr>
          <p:cNvPr id="50" name="Rounded Rectangle 49"/>
          <p:cNvSpPr/>
          <p:nvPr/>
        </p:nvSpPr>
        <p:spPr>
          <a:xfrm>
            <a:off x="4385049" y="3990927"/>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TCA</a:t>
            </a:r>
            <a:endParaRPr lang="en-US" sz="1400" b="1" dirty="0">
              <a:latin typeface="Courier New" panose="02070309020205020404" pitchFamily="49" charset="0"/>
              <a:cs typeface="Courier New" panose="02070309020205020404" pitchFamily="49" charset="0"/>
            </a:endParaRPr>
          </a:p>
        </p:txBody>
      </p:sp>
      <p:sp>
        <p:nvSpPr>
          <p:cNvPr id="51" name="Rounded Rectangle 50"/>
          <p:cNvSpPr/>
          <p:nvPr/>
        </p:nvSpPr>
        <p:spPr>
          <a:xfrm>
            <a:off x="4966261" y="3995562"/>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GCA</a:t>
            </a:r>
            <a:endParaRPr lang="en-US" sz="1400" b="1" dirty="0">
              <a:latin typeface="Courier New" panose="02070309020205020404" pitchFamily="49" charset="0"/>
              <a:cs typeface="Courier New" panose="02070309020205020404" pitchFamily="49" charset="0"/>
            </a:endParaRPr>
          </a:p>
        </p:txBody>
      </p:sp>
      <p:sp>
        <p:nvSpPr>
          <p:cNvPr id="52" name="Rounded Rectangle 51"/>
          <p:cNvSpPr/>
          <p:nvPr/>
        </p:nvSpPr>
        <p:spPr>
          <a:xfrm>
            <a:off x="6109371" y="3995562"/>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GTA</a:t>
            </a:r>
            <a:endParaRPr lang="en-US" sz="1400" b="1" dirty="0">
              <a:latin typeface="Courier New" panose="02070309020205020404" pitchFamily="49" charset="0"/>
              <a:cs typeface="Courier New" panose="02070309020205020404" pitchFamily="49" charset="0"/>
            </a:endParaRPr>
          </a:p>
        </p:txBody>
      </p:sp>
      <p:sp>
        <p:nvSpPr>
          <p:cNvPr id="53" name="Rounded Rectangle 52"/>
          <p:cNvSpPr/>
          <p:nvPr/>
        </p:nvSpPr>
        <p:spPr>
          <a:xfrm>
            <a:off x="5537816" y="3990927"/>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CGG</a:t>
            </a:r>
            <a:endParaRPr lang="en-US" sz="1400" b="1" dirty="0">
              <a:latin typeface="Courier New" panose="02070309020205020404" pitchFamily="49" charset="0"/>
              <a:cs typeface="Courier New" panose="02070309020205020404" pitchFamily="49" charset="0"/>
            </a:endParaRPr>
          </a:p>
        </p:txBody>
      </p:sp>
      <p:sp>
        <p:nvSpPr>
          <p:cNvPr id="54" name="Rounded Rectangle 53"/>
          <p:cNvSpPr/>
          <p:nvPr/>
        </p:nvSpPr>
        <p:spPr>
          <a:xfrm>
            <a:off x="7271795" y="3990927"/>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GTA</a:t>
            </a:r>
            <a:endParaRPr lang="en-US" sz="1400" b="1" dirty="0">
              <a:latin typeface="Courier New" panose="02070309020205020404" pitchFamily="49" charset="0"/>
              <a:cs typeface="Courier New" panose="02070309020205020404" pitchFamily="49" charset="0"/>
            </a:endParaRPr>
          </a:p>
        </p:txBody>
      </p:sp>
      <p:sp>
        <p:nvSpPr>
          <p:cNvPr id="55" name="Rounded Rectangle 54"/>
          <p:cNvSpPr/>
          <p:nvPr/>
        </p:nvSpPr>
        <p:spPr>
          <a:xfrm>
            <a:off x="6690583" y="3990927"/>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CGG</a:t>
            </a:r>
            <a:endParaRPr lang="en-US" sz="1400" b="1" dirty="0">
              <a:latin typeface="Courier New" panose="02070309020205020404" pitchFamily="49" charset="0"/>
              <a:cs typeface="Courier New" panose="02070309020205020404" pitchFamily="49" charset="0"/>
            </a:endParaRPr>
          </a:p>
        </p:txBody>
      </p:sp>
      <p:sp>
        <p:nvSpPr>
          <p:cNvPr id="56" name="Rounded Rectangle 55"/>
          <p:cNvSpPr/>
          <p:nvPr/>
        </p:nvSpPr>
        <p:spPr>
          <a:xfrm>
            <a:off x="8998492" y="3990927"/>
            <a:ext cx="560231" cy="23182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AA</a:t>
            </a:r>
            <a:endParaRPr lang="en-US" sz="1400" b="1" dirty="0">
              <a:latin typeface="Courier New" panose="02070309020205020404" pitchFamily="49" charset="0"/>
              <a:cs typeface="Courier New" panose="02070309020205020404" pitchFamily="49" charset="0"/>
            </a:endParaRPr>
          </a:p>
        </p:txBody>
      </p:sp>
      <p:sp>
        <p:nvSpPr>
          <p:cNvPr id="57" name="Rounded Rectangle 56"/>
          <p:cNvSpPr/>
          <p:nvPr/>
        </p:nvSpPr>
        <p:spPr>
          <a:xfrm>
            <a:off x="1474947" y="3990927"/>
            <a:ext cx="560231" cy="23182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a:t>
            </a:r>
            <a:endParaRPr lang="en-US" sz="1400" b="1" dirty="0">
              <a:latin typeface="Courier New" panose="02070309020205020404" pitchFamily="49" charset="0"/>
              <a:cs typeface="Courier New" panose="02070309020205020404" pitchFamily="49" charset="0"/>
            </a:endParaRPr>
          </a:p>
        </p:txBody>
      </p:sp>
      <p:sp>
        <p:nvSpPr>
          <p:cNvPr id="58" name="Rounded Rectangle 57"/>
          <p:cNvSpPr/>
          <p:nvPr/>
        </p:nvSpPr>
        <p:spPr>
          <a:xfrm>
            <a:off x="838200" y="4634650"/>
            <a:ext cx="10456698" cy="193124"/>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59" name="Rounded Rectangle 58"/>
          <p:cNvSpPr/>
          <p:nvPr/>
        </p:nvSpPr>
        <p:spPr>
          <a:xfrm>
            <a:off x="2198638" y="4615302"/>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GCT</a:t>
            </a:r>
            <a:endParaRPr lang="en-US" sz="1400" b="1" dirty="0">
              <a:latin typeface="Courier New" panose="02070309020205020404" pitchFamily="49" charset="0"/>
              <a:cs typeface="Courier New" panose="02070309020205020404" pitchFamily="49" charset="0"/>
            </a:endParaRPr>
          </a:p>
        </p:txBody>
      </p:sp>
      <p:sp>
        <p:nvSpPr>
          <p:cNvPr id="60" name="Rounded Rectangle 59"/>
          <p:cNvSpPr/>
          <p:nvPr/>
        </p:nvSpPr>
        <p:spPr>
          <a:xfrm>
            <a:off x="2770193" y="4615271"/>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AGG</a:t>
            </a:r>
            <a:endParaRPr lang="en-US" sz="1400" b="1" dirty="0">
              <a:latin typeface="Courier New" panose="02070309020205020404" pitchFamily="49" charset="0"/>
              <a:cs typeface="Courier New" panose="02070309020205020404" pitchFamily="49" charset="0"/>
            </a:endParaRPr>
          </a:p>
        </p:txBody>
      </p:sp>
      <p:sp>
        <p:nvSpPr>
          <p:cNvPr id="61" name="Rounded Rectangle 60"/>
          <p:cNvSpPr/>
          <p:nvPr/>
        </p:nvSpPr>
        <p:spPr>
          <a:xfrm>
            <a:off x="3351405" y="4615271"/>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AGT</a:t>
            </a:r>
            <a:endParaRPr lang="en-US" sz="1400" b="1" dirty="0">
              <a:latin typeface="Courier New" panose="02070309020205020404" pitchFamily="49" charset="0"/>
              <a:cs typeface="Courier New" panose="02070309020205020404" pitchFamily="49" charset="0"/>
            </a:endParaRPr>
          </a:p>
        </p:txBody>
      </p:sp>
      <p:sp>
        <p:nvSpPr>
          <p:cNvPr id="62" name="Rounded Rectangle 61"/>
          <p:cNvSpPr/>
          <p:nvPr/>
        </p:nvSpPr>
        <p:spPr>
          <a:xfrm>
            <a:off x="8548073" y="4615271"/>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TTA</a:t>
            </a:r>
            <a:endParaRPr lang="en-US" sz="1400" b="1" dirty="0">
              <a:latin typeface="Courier New" panose="02070309020205020404" pitchFamily="49" charset="0"/>
              <a:cs typeface="Courier New" panose="02070309020205020404" pitchFamily="49" charset="0"/>
            </a:endParaRPr>
          </a:p>
        </p:txBody>
      </p:sp>
      <p:sp>
        <p:nvSpPr>
          <p:cNvPr id="63" name="Rounded Rectangle 62"/>
          <p:cNvSpPr/>
          <p:nvPr/>
        </p:nvSpPr>
        <p:spPr>
          <a:xfrm>
            <a:off x="7969586" y="4615271"/>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GGG</a:t>
            </a:r>
            <a:endParaRPr lang="en-US" sz="1400" b="1" dirty="0">
              <a:latin typeface="Courier New" panose="02070309020205020404" pitchFamily="49" charset="0"/>
              <a:cs typeface="Courier New" panose="02070309020205020404" pitchFamily="49" charset="0"/>
            </a:endParaRPr>
          </a:p>
        </p:txBody>
      </p:sp>
      <p:sp>
        <p:nvSpPr>
          <p:cNvPr id="64" name="Rounded Rectangle 63"/>
          <p:cNvSpPr/>
          <p:nvPr/>
        </p:nvSpPr>
        <p:spPr>
          <a:xfrm>
            <a:off x="3932617" y="4615271"/>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AAT</a:t>
            </a:r>
            <a:endParaRPr lang="en-US" sz="1400" b="1" dirty="0">
              <a:latin typeface="Courier New" panose="02070309020205020404" pitchFamily="49" charset="0"/>
              <a:cs typeface="Courier New" panose="02070309020205020404" pitchFamily="49" charset="0"/>
            </a:endParaRPr>
          </a:p>
        </p:txBody>
      </p:sp>
      <p:sp>
        <p:nvSpPr>
          <p:cNvPr id="65" name="Rounded Rectangle 64"/>
          <p:cNvSpPr/>
          <p:nvPr/>
        </p:nvSpPr>
        <p:spPr>
          <a:xfrm>
            <a:off x="4513829" y="4615271"/>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CAG</a:t>
            </a:r>
            <a:endParaRPr lang="en-US" sz="1400" b="1" dirty="0">
              <a:latin typeface="Courier New" panose="02070309020205020404" pitchFamily="49" charset="0"/>
              <a:cs typeface="Courier New" panose="02070309020205020404" pitchFamily="49" charset="0"/>
            </a:endParaRPr>
          </a:p>
        </p:txBody>
      </p:sp>
      <p:sp>
        <p:nvSpPr>
          <p:cNvPr id="66" name="Rounded Rectangle 65"/>
          <p:cNvSpPr/>
          <p:nvPr/>
        </p:nvSpPr>
        <p:spPr>
          <a:xfrm>
            <a:off x="5095041" y="4619906"/>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CAC</a:t>
            </a:r>
            <a:endParaRPr lang="en-US" sz="1400" b="1" dirty="0">
              <a:latin typeface="Courier New" panose="02070309020205020404" pitchFamily="49" charset="0"/>
              <a:cs typeface="Courier New" panose="02070309020205020404" pitchFamily="49" charset="0"/>
            </a:endParaRPr>
          </a:p>
        </p:txBody>
      </p:sp>
      <p:sp>
        <p:nvSpPr>
          <p:cNvPr id="67" name="Rounded Rectangle 66"/>
          <p:cNvSpPr/>
          <p:nvPr/>
        </p:nvSpPr>
        <p:spPr>
          <a:xfrm>
            <a:off x="6238151" y="4619906"/>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TAC</a:t>
            </a:r>
            <a:endParaRPr lang="en-US" sz="1400" b="1" dirty="0">
              <a:latin typeface="Courier New" panose="02070309020205020404" pitchFamily="49" charset="0"/>
              <a:cs typeface="Courier New" panose="02070309020205020404" pitchFamily="49" charset="0"/>
            </a:endParaRPr>
          </a:p>
        </p:txBody>
      </p:sp>
      <p:sp>
        <p:nvSpPr>
          <p:cNvPr id="68" name="Rounded Rectangle 67"/>
          <p:cNvSpPr/>
          <p:nvPr/>
        </p:nvSpPr>
        <p:spPr>
          <a:xfrm>
            <a:off x="5666596" y="4615271"/>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GGG</a:t>
            </a:r>
            <a:endParaRPr lang="en-US" sz="1400" b="1" dirty="0">
              <a:latin typeface="Courier New" panose="02070309020205020404" pitchFamily="49" charset="0"/>
              <a:cs typeface="Courier New" panose="02070309020205020404" pitchFamily="49" charset="0"/>
            </a:endParaRPr>
          </a:p>
        </p:txBody>
      </p:sp>
      <p:sp>
        <p:nvSpPr>
          <p:cNvPr id="69" name="Rounded Rectangle 68"/>
          <p:cNvSpPr/>
          <p:nvPr/>
        </p:nvSpPr>
        <p:spPr>
          <a:xfrm>
            <a:off x="7400575" y="4615271"/>
            <a:ext cx="560231" cy="2318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TAG</a:t>
            </a:r>
            <a:endParaRPr lang="en-US" sz="1400" b="1" dirty="0">
              <a:latin typeface="Courier New" panose="02070309020205020404" pitchFamily="49" charset="0"/>
              <a:cs typeface="Courier New" panose="02070309020205020404" pitchFamily="49" charset="0"/>
            </a:endParaRPr>
          </a:p>
        </p:txBody>
      </p:sp>
      <p:sp>
        <p:nvSpPr>
          <p:cNvPr id="70" name="Rounded Rectangle 69"/>
          <p:cNvSpPr/>
          <p:nvPr/>
        </p:nvSpPr>
        <p:spPr>
          <a:xfrm>
            <a:off x="6819363" y="4615271"/>
            <a:ext cx="560231" cy="23182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GGG</a:t>
            </a:r>
            <a:endParaRPr lang="en-US" sz="1400" b="1" dirty="0">
              <a:latin typeface="Courier New" panose="02070309020205020404" pitchFamily="49" charset="0"/>
              <a:cs typeface="Courier New" panose="02070309020205020404" pitchFamily="49" charset="0"/>
            </a:endParaRPr>
          </a:p>
        </p:txBody>
      </p:sp>
      <p:sp>
        <p:nvSpPr>
          <p:cNvPr id="71" name="Rounded Rectangle 70"/>
          <p:cNvSpPr/>
          <p:nvPr/>
        </p:nvSpPr>
        <p:spPr>
          <a:xfrm>
            <a:off x="9127272" y="4615271"/>
            <a:ext cx="560231" cy="23182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a:t>
            </a:r>
            <a:endParaRPr lang="en-US" sz="1400" b="1" dirty="0">
              <a:latin typeface="Courier New" panose="02070309020205020404" pitchFamily="49" charset="0"/>
              <a:cs typeface="Courier New" panose="02070309020205020404" pitchFamily="49" charset="0"/>
            </a:endParaRPr>
          </a:p>
        </p:txBody>
      </p:sp>
      <p:sp>
        <p:nvSpPr>
          <p:cNvPr id="72" name="Rounded Rectangle 71"/>
          <p:cNvSpPr/>
          <p:nvPr/>
        </p:nvSpPr>
        <p:spPr>
          <a:xfrm>
            <a:off x="1603727" y="4615271"/>
            <a:ext cx="560231" cy="231820"/>
          </a:xfrm>
          <a:prstGeom prst="round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AT</a:t>
            </a:r>
            <a:endParaRPr lang="en-US" sz="1400" b="1" dirty="0">
              <a:latin typeface="Courier New" panose="02070309020205020404" pitchFamily="49" charset="0"/>
              <a:cs typeface="Courier New" panose="02070309020205020404" pitchFamily="49" charset="0"/>
            </a:endParaRPr>
          </a:p>
        </p:txBody>
      </p:sp>
      <p:sp>
        <p:nvSpPr>
          <p:cNvPr id="76" name="Rounded Rectangle 75"/>
          <p:cNvSpPr/>
          <p:nvPr/>
        </p:nvSpPr>
        <p:spPr>
          <a:xfrm>
            <a:off x="10146406" y="136865"/>
            <a:ext cx="560231" cy="23182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ATG</a:t>
            </a:r>
            <a:endParaRPr lang="en-US" sz="1400" b="1" dirty="0">
              <a:latin typeface="Courier New" panose="02070309020205020404" pitchFamily="49" charset="0"/>
              <a:cs typeface="Courier New" panose="02070309020205020404" pitchFamily="49" charset="0"/>
            </a:endParaRPr>
          </a:p>
        </p:txBody>
      </p:sp>
      <p:sp>
        <p:nvSpPr>
          <p:cNvPr id="77" name="TextBox 76"/>
          <p:cNvSpPr txBox="1"/>
          <p:nvPr/>
        </p:nvSpPr>
        <p:spPr>
          <a:xfrm>
            <a:off x="9558723" y="98886"/>
            <a:ext cx="535146" cy="307777"/>
          </a:xfrm>
          <a:prstGeom prst="rect">
            <a:avLst/>
          </a:prstGeom>
          <a:noFill/>
        </p:spPr>
        <p:txBody>
          <a:bodyPr wrap="none" rtlCol="0">
            <a:spAutoFit/>
          </a:bodyPr>
          <a:lstStyle/>
          <a:p>
            <a:r>
              <a:rPr lang="en-SE" sz="1400" dirty="0" smtClean="0"/>
              <a:t>Start</a:t>
            </a:r>
            <a:endParaRPr lang="en-US" sz="1400" dirty="0"/>
          </a:p>
        </p:txBody>
      </p:sp>
      <p:sp>
        <p:nvSpPr>
          <p:cNvPr id="78" name="TextBox 77"/>
          <p:cNvSpPr txBox="1"/>
          <p:nvPr/>
        </p:nvSpPr>
        <p:spPr>
          <a:xfrm>
            <a:off x="9574874" y="406663"/>
            <a:ext cx="514756" cy="307777"/>
          </a:xfrm>
          <a:prstGeom prst="rect">
            <a:avLst/>
          </a:prstGeom>
          <a:noFill/>
        </p:spPr>
        <p:txBody>
          <a:bodyPr wrap="none" rtlCol="0">
            <a:spAutoFit/>
          </a:bodyPr>
          <a:lstStyle/>
          <a:p>
            <a:r>
              <a:rPr lang="en-SE" sz="1400" dirty="0" smtClean="0"/>
              <a:t>Stop</a:t>
            </a:r>
            <a:endParaRPr lang="en-US" sz="1400" dirty="0"/>
          </a:p>
        </p:txBody>
      </p:sp>
      <p:sp>
        <p:nvSpPr>
          <p:cNvPr id="79" name="Rounded Rectangle 78"/>
          <p:cNvSpPr/>
          <p:nvPr/>
        </p:nvSpPr>
        <p:spPr>
          <a:xfrm>
            <a:off x="10150699" y="465135"/>
            <a:ext cx="560231" cy="2318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TAA</a:t>
            </a:r>
            <a:endParaRPr lang="en-US" sz="1400" b="1" dirty="0">
              <a:latin typeface="Courier New" panose="02070309020205020404" pitchFamily="49" charset="0"/>
              <a:cs typeface="Courier New" panose="02070309020205020404" pitchFamily="49" charset="0"/>
            </a:endParaRPr>
          </a:p>
        </p:txBody>
      </p:sp>
      <p:sp>
        <p:nvSpPr>
          <p:cNvPr id="80" name="Rounded Rectangle 79"/>
          <p:cNvSpPr/>
          <p:nvPr/>
        </p:nvSpPr>
        <p:spPr>
          <a:xfrm>
            <a:off x="10146406" y="770714"/>
            <a:ext cx="560231" cy="2318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TGA</a:t>
            </a:r>
            <a:endParaRPr lang="en-US" sz="1400" b="1" dirty="0">
              <a:latin typeface="Courier New" panose="02070309020205020404" pitchFamily="49" charset="0"/>
              <a:cs typeface="Courier New" panose="02070309020205020404" pitchFamily="49" charset="0"/>
            </a:endParaRPr>
          </a:p>
        </p:txBody>
      </p:sp>
      <p:sp>
        <p:nvSpPr>
          <p:cNvPr id="81" name="Rounded Rectangle 80"/>
          <p:cNvSpPr/>
          <p:nvPr/>
        </p:nvSpPr>
        <p:spPr>
          <a:xfrm>
            <a:off x="10146406" y="1084707"/>
            <a:ext cx="560231" cy="23182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SE" sz="1400" b="1" dirty="0" smtClean="0">
                <a:latin typeface="Courier New" panose="02070309020205020404" pitchFamily="49" charset="0"/>
                <a:cs typeface="Courier New" panose="02070309020205020404" pitchFamily="49" charset="0"/>
              </a:rPr>
              <a:t>TAG</a:t>
            </a:r>
            <a:endParaRPr lang="en-US" sz="1400" b="1" dirty="0">
              <a:latin typeface="Courier New" panose="02070309020205020404" pitchFamily="49" charset="0"/>
              <a:cs typeface="Courier New" panose="02070309020205020404" pitchFamily="49" charset="0"/>
            </a:endParaRPr>
          </a:p>
        </p:txBody>
      </p:sp>
      <p:sp>
        <p:nvSpPr>
          <p:cNvPr id="86" name="TextBox 85"/>
          <p:cNvSpPr txBox="1"/>
          <p:nvPr/>
        </p:nvSpPr>
        <p:spPr>
          <a:xfrm>
            <a:off x="10746710" y="146976"/>
            <a:ext cx="1307206" cy="1169551"/>
          </a:xfrm>
          <a:prstGeom prst="rect">
            <a:avLst/>
          </a:prstGeom>
          <a:noFill/>
        </p:spPr>
        <p:txBody>
          <a:bodyPr wrap="square" rtlCol="0">
            <a:spAutoFit/>
          </a:bodyPr>
          <a:lstStyle/>
          <a:p>
            <a:r>
              <a:rPr lang="en-SE" sz="1000" i="1" dirty="0" smtClean="0"/>
              <a:t>Note: RNA contain U instead of T, but in bioinformatics applications you will often notice that T is used to represent U in RNA for simplicity.</a:t>
            </a:r>
            <a:endParaRPr lang="en-US" sz="1000" i="1" dirty="0"/>
          </a:p>
        </p:txBody>
      </p:sp>
      <p:cxnSp>
        <p:nvCxnSpPr>
          <p:cNvPr id="88" name="Straight Arrow Connector 87"/>
          <p:cNvCxnSpPr/>
          <p:nvPr/>
        </p:nvCxnSpPr>
        <p:spPr>
          <a:xfrm>
            <a:off x="2210958" y="5223876"/>
            <a:ext cx="6928634" cy="0"/>
          </a:xfrm>
          <a:prstGeom prst="straightConnector1">
            <a:avLst/>
          </a:prstGeom>
          <a:ln>
            <a:headEnd type="triangle"/>
            <a:tailEnd type="triangle"/>
          </a:ln>
        </p:spPr>
        <p:style>
          <a:lnRef idx="1">
            <a:schemeClr val="accent3"/>
          </a:lnRef>
          <a:fillRef idx="0">
            <a:schemeClr val="accent3"/>
          </a:fillRef>
          <a:effectRef idx="0">
            <a:schemeClr val="accent3"/>
          </a:effectRef>
          <a:fontRef idx="minor">
            <a:schemeClr val="tx1"/>
          </a:fontRef>
        </p:style>
      </p:cxnSp>
      <p:sp>
        <p:nvSpPr>
          <p:cNvPr id="89" name="TextBox 88"/>
          <p:cNvSpPr txBox="1"/>
          <p:nvPr/>
        </p:nvSpPr>
        <p:spPr>
          <a:xfrm>
            <a:off x="4511104" y="4878368"/>
            <a:ext cx="2643929" cy="369332"/>
          </a:xfrm>
          <a:prstGeom prst="rect">
            <a:avLst/>
          </a:prstGeom>
          <a:noFill/>
        </p:spPr>
        <p:txBody>
          <a:bodyPr wrap="none" rtlCol="0">
            <a:spAutoFit/>
          </a:bodyPr>
          <a:lstStyle/>
          <a:p>
            <a:r>
              <a:rPr lang="en-SE" dirty="0" smtClean="0"/>
              <a:t>Open reading frame (ORF)</a:t>
            </a:r>
            <a:endParaRPr lang="en-US" dirty="0"/>
          </a:p>
        </p:txBody>
      </p:sp>
      <p:sp>
        <p:nvSpPr>
          <p:cNvPr id="90" name="TextBox 89"/>
          <p:cNvSpPr txBox="1"/>
          <p:nvPr/>
        </p:nvSpPr>
        <p:spPr>
          <a:xfrm>
            <a:off x="11294898" y="2219038"/>
            <a:ext cx="684803" cy="369332"/>
          </a:xfrm>
          <a:prstGeom prst="rect">
            <a:avLst/>
          </a:prstGeom>
          <a:noFill/>
        </p:spPr>
        <p:txBody>
          <a:bodyPr wrap="none" rtlCol="0">
            <a:spAutoFit/>
          </a:bodyPr>
          <a:lstStyle/>
          <a:p>
            <a:r>
              <a:rPr lang="en-SE" dirty="0" smtClean="0"/>
              <a:t>ORF1</a:t>
            </a:r>
            <a:endParaRPr lang="en-US" dirty="0"/>
          </a:p>
        </p:txBody>
      </p:sp>
      <p:sp>
        <p:nvSpPr>
          <p:cNvPr id="91" name="TextBox 90"/>
          <p:cNvSpPr txBox="1"/>
          <p:nvPr/>
        </p:nvSpPr>
        <p:spPr>
          <a:xfrm>
            <a:off x="11337852" y="3922171"/>
            <a:ext cx="684803" cy="369332"/>
          </a:xfrm>
          <a:prstGeom prst="rect">
            <a:avLst/>
          </a:prstGeom>
          <a:noFill/>
        </p:spPr>
        <p:txBody>
          <a:bodyPr wrap="none" rtlCol="0">
            <a:spAutoFit/>
          </a:bodyPr>
          <a:lstStyle/>
          <a:p>
            <a:r>
              <a:rPr lang="en-SE" dirty="0" smtClean="0"/>
              <a:t>ORF2</a:t>
            </a:r>
            <a:endParaRPr lang="en-US" dirty="0"/>
          </a:p>
        </p:txBody>
      </p:sp>
      <p:sp>
        <p:nvSpPr>
          <p:cNvPr id="92" name="TextBox 91"/>
          <p:cNvSpPr txBox="1"/>
          <p:nvPr/>
        </p:nvSpPr>
        <p:spPr>
          <a:xfrm>
            <a:off x="11343270" y="4546515"/>
            <a:ext cx="684803" cy="369332"/>
          </a:xfrm>
          <a:prstGeom prst="rect">
            <a:avLst/>
          </a:prstGeom>
          <a:noFill/>
        </p:spPr>
        <p:txBody>
          <a:bodyPr wrap="none" rtlCol="0">
            <a:spAutoFit/>
          </a:bodyPr>
          <a:lstStyle/>
          <a:p>
            <a:r>
              <a:rPr lang="en-SE" dirty="0" smtClean="0"/>
              <a:t>ORF3</a:t>
            </a:r>
            <a:endParaRPr lang="en-US" dirty="0"/>
          </a:p>
        </p:txBody>
      </p:sp>
      <p:sp>
        <p:nvSpPr>
          <p:cNvPr id="93" name="Rectangle 92"/>
          <p:cNvSpPr/>
          <p:nvPr/>
        </p:nvSpPr>
        <p:spPr>
          <a:xfrm>
            <a:off x="8259652" y="5496956"/>
            <a:ext cx="3752490" cy="12335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t>Translating </a:t>
            </a:r>
            <a:r>
              <a:rPr lang="en-US" dirty="0"/>
              <a:t>RNA into </a:t>
            </a:r>
            <a:r>
              <a:rPr lang="en-US" dirty="0" smtClean="0"/>
              <a:t>Protein</a:t>
            </a:r>
          </a:p>
          <a:p>
            <a:r>
              <a:rPr lang="en-US" dirty="0">
                <a:hlinkClick r:id="rId2"/>
              </a:rPr>
              <a:t>http://rosalind.info/problems/prot/</a:t>
            </a:r>
            <a:endParaRPr lang="en-US" dirty="0"/>
          </a:p>
        </p:txBody>
      </p:sp>
    </p:spTree>
    <p:extLst>
      <p:ext uri="{BB962C8B-B14F-4D97-AF65-F5344CB8AC3E}">
        <p14:creationId xmlns:p14="http://schemas.microsoft.com/office/powerpoint/2010/main" val="4116071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42" presetClass="path" presetSubtype="0" accel="50000" decel="50000" fill="hold" grpId="0" nodeType="withEffect">
                                  <p:stCondLst>
                                    <p:cond delay="0"/>
                                  </p:stCondLst>
                                  <p:childTnLst>
                                    <p:animMotion origin="layout" path="M -3.33333E-6 -1.48148E-6 L -0.05625 0.09445 " pathEditMode="relative" rAng="0" ptsTypes="AA">
                                      <p:cBhvr>
                                        <p:cTn id="16" dur="500" fill="hold"/>
                                        <p:tgtEl>
                                          <p:spTgt spid="20"/>
                                        </p:tgtEl>
                                        <p:attrNameLst>
                                          <p:attrName>ppt_x</p:attrName>
                                          <p:attrName>ppt_y</p:attrName>
                                        </p:attrNameLst>
                                      </p:cBhvr>
                                      <p:rCtr x="-2812" y="4722"/>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1.45833E-6 -3.33333E-6 L 0.04909 0.00116 " pathEditMode="relative" rAng="0" ptsTypes="AA">
                                      <p:cBhvr>
                                        <p:cTn id="20" dur="2000" fill="hold"/>
                                        <p:tgtEl>
                                          <p:spTgt spid="19"/>
                                        </p:tgtEl>
                                        <p:attrNameLst>
                                          <p:attrName>ppt_x</p:attrName>
                                          <p:attrName>ppt_y</p:attrName>
                                        </p:attrNameLst>
                                      </p:cBhvr>
                                      <p:rCtr x="2448" y="46"/>
                                    </p:animMotion>
                                  </p:childTnLst>
                                </p:cTn>
                              </p:par>
                              <p:par>
                                <p:cTn id="21" presetID="42" presetClass="path" presetSubtype="0" accel="50000" decel="50000" fill="hold" grpId="1" nodeType="withEffect">
                                  <p:stCondLst>
                                    <p:cond delay="0"/>
                                  </p:stCondLst>
                                  <p:childTnLst>
                                    <p:animMotion origin="layout" path="M -1.875E-6 -4.07407E-6 L 0.04701 0.00162 " pathEditMode="relative" rAng="0" ptsTypes="AA">
                                      <p:cBhvr>
                                        <p:cTn id="22" dur="2000" fill="hold"/>
                                        <p:tgtEl>
                                          <p:spTgt spid="18"/>
                                        </p:tgtEl>
                                        <p:attrNameLst>
                                          <p:attrName>ppt_x</p:attrName>
                                          <p:attrName>ppt_y</p:attrName>
                                        </p:attrNameLst>
                                      </p:cBhvr>
                                      <p:rCtr x="2344" y="69"/>
                                    </p:animMotion>
                                  </p:childTnLst>
                                </p:cTn>
                              </p:par>
                              <p:par>
                                <p:cTn id="23" presetID="42" presetClass="path" presetSubtype="0" accel="50000" decel="50000" fill="hold" grpId="2" nodeType="withEffect">
                                  <p:stCondLst>
                                    <p:cond delay="0"/>
                                  </p:stCondLst>
                                  <p:childTnLst>
                                    <p:animMotion origin="layout" path="M -0.05625 0.09445 L -0.00247 0.06644 " pathEditMode="relative" rAng="0" ptsTypes="AA">
                                      <p:cBhvr>
                                        <p:cTn id="24" dur="2000" fill="hold"/>
                                        <p:tgtEl>
                                          <p:spTgt spid="20"/>
                                        </p:tgtEl>
                                        <p:attrNameLst>
                                          <p:attrName>ppt_x</p:attrName>
                                          <p:attrName>ppt_y</p:attrName>
                                        </p:attrNameLst>
                                      </p:cBhvr>
                                      <p:rCtr x="2682" y="-1412"/>
                                    </p:animMotion>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1" nodeType="click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par>
                          <p:cTn id="29" fill="hold">
                            <p:stCondLst>
                              <p:cond delay="0"/>
                            </p:stCondLst>
                            <p:childTnLst>
                              <p:par>
                                <p:cTn id="30" presetID="42" presetClass="path" presetSubtype="0" accel="50000" decel="50000" fill="hold" grpId="0" nodeType="afterEffect">
                                  <p:stCondLst>
                                    <p:cond delay="0"/>
                                  </p:stCondLst>
                                  <p:childTnLst>
                                    <p:animMotion origin="layout" path="M 3.75E-6 2.59259E-6 L -0.05625 0.09444 " pathEditMode="relative" rAng="0" ptsTypes="AA">
                                      <p:cBhvr>
                                        <p:cTn id="31" dur="500" fill="hold"/>
                                        <p:tgtEl>
                                          <p:spTgt spid="21"/>
                                        </p:tgtEl>
                                        <p:attrNameLst>
                                          <p:attrName>ppt_x</p:attrName>
                                          <p:attrName>ppt_y</p:attrName>
                                        </p:attrNameLst>
                                      </p:cBhvr>
                                      <p:rCtr x="-2812" y="4722"/>
                                    </p:animMotion>
                                  </p:childTnLst>
                                </p:cTn>
                              </p:par>
                            </p:childTnLst>
                          </p:cTn>
                        </p:par>
                      </p:childTnLst>
                    </p:cTn>
                  </p:par>
                  <p:par>
                    <p:cTn id="32" fill="hold">
                      <p:stCondLst>
                        <p:cond delay="indefinite"/>
                      </p:stCondLst>
                      <p:childTnLst>
                        <p:par>
                          <p:cTn id="33" fill="hold">
                            <p:stCondLst>
                              <p:cond delay="0"/>
                            </p:stCondLst>
                            <p:childTnLst>
                              <p:par>
                                <p:cTn id="34" presetID="42" presetClass="path" presetSubtype="0" accel="50000" decel="50000" fill="hold" grpId="2" nodeType="clickEffect">
                                  <p:stCondLst>
                                    <p:cond delay="0"/>
                                  </p:stCondLst>
                                  <p:childTnLst>
                                    <p:animMotion origin="layout" path="M 0.04909 0.00116 L 0.52109 0.00301 " pathEditMode="relative" rAng="0" ptsTypes="AA">
                                      <p:cBhvr>
                                        <p:cTn id="35" dur="250" fill="hold"/>
                                        <p:tgtEl>
                                          <p:spTgt spid="19"/>
                                        </p:tgtEl>
                                        <p:attrNameLst>
                                          <p:attrName>ppt_x</p:attrName>
                                          <p:attrName>ppt_y</p:attrName>
                                        </p:attrNameLst>
                                      </p:cBhvr>
                                      <p:rCtr x="23594" y="93"/>
                                    </p:animMotion>
                                  </p:childTnLst>
                                </p:cTn>
                              </p:par>
                              <p:par>
                                <p:cTn id="36" presetID="42" presetClass="path" presetSubtype="0" accel="50000" decel="50000" fill="hold" grpId="2" nodeType="withEffect">
                                  <p:stCondLst>
                                    <p:cond delay="0"/>
                                  </p:stCondLst>
                                  <p:childTnLst>
                                    <p:animMotion origin="layout" path="M 0.04701 0.00162 L 0.51953 -0.00717 " pathEditMode="relative" rAng="0" ptsTypes="AA">
                                      <p:cBhvr>
                                        <p:cTn id="37" dur="250" fill="hold"/>
                                        <p:tgtEl>
                                          <p:spTgt spid="18"/>
                                        </p:tgtEl>
                                        <p:attrNameLst>
                                          <p:attrName>ppt_x</p:attrName>
                                          <p:attrName>ppt_y</p:attrName>
                                        </p:attrNameLst>
                                      </p:cBhvr>
                                      <p:rCtr x="23620" y="0"/>
                                    </p:animMotion>
                                  </p:childTnLst>
                                </p:cTn>
                              </p:par>
                              <p:par>
                                <p:cTn id="38" presetID="42" presetClass="path" presetSubtype="0" accel="50000" decel="50000" fill="hold" grpId="3" nodeType="withEffect">
                                  <p:stCondLst>
                                    <p:cond delay="0"/>
                                  </p:stCondLst>
                                  <p:childTnLst>
                                    <p:animMotion origin="layout" path="M -0.01015 0.06551 L 0.45756 -0.08657 " pathEditMode="relative" rAng="0" ptsTypes="AA">
                                      <p:cBhvr>
                                        <p:cTn id="39" dur="250" fill="hold"/>
                                        <p:tgtEl>
                                          <p:spTgt spid="20"/>
                                        </p:tgtEl>
                                        <p:attrNameLst>
                                          <p:attrName>ppt_x</p:attrName>
                                          <p:attrName>ppt_y</p:attrName>
                                        </p:attrNameLst>
                                      </p:cBhvr>
                                      <p:rCtr x="23385" y="-7616"/>
                                    </p:animMotion>
                                  </p:childTnLst>
                                </p:cTn>
                              </p:par>
                              <p:par>
                                <p:cTn id="40" presetID="42" presetClass="path" presetSubtype="0" accel="50000" decel="50000" fill="hold" grpId="2" nodeType="withEffect">
                                  <p:stCondLst>
                                    <p:cond delay="0"/>
                                  </p:stCondLst>
                                  <p:childTnLst>
                                    <p:animMotion origin="layout" path="M -0.06198 0.06458 L 0.41419 -0.06829 " pathEditMode="relative" rAng="0" ptsTypes="AA">
                                      <p:cBhvr>
                                        <p:cTn id="41" dur="250" fill="hold"/>
                                        <p:tgtEl>
                                          <p:spTgt spid="21"/>
                                        </p:tgtEl>
                                        <p:attrNameLst>
                                          <p:attrName>ppt_x</p:attrName>
                                          <p:attrName>ppt_y</p:attrName>
                                        </p:attrNameLst>
                                      </p:cBhvr>
                                      <p:rCtr x="23802" y="-6644"/>
                                    </p:animMotion>
                                  </p:childTnLst>
                                </p:cTn>
                              </p:par>
                              <p:par>
                                <p:cTn id="42" presetID="1" presetClass="entr" presetSubtype="0" fill="hold" grpId="0" nodeType="withEffect">
                                  <p:stCondLst>
                                    <p:cond delay="0"/>
                                  </p:stCondLst>
                                  <p:childTnLst>
                                    <p:set>
                                      <p:cBhvr>
                                        <p:cTn id="43" dur="1" fill="hold">
                                          <p:stCondLst>
                                            <p:cond delay="249"/>
                                          </p:stCondLst>
                                        </p:cTn>
                                        <p:tgtEl>
                                          <p:spTgt spid="22"/>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249"/>
                                          </p:stCondLst>
                                        </p:cTn>
                                        <p:tgtEl>
                                          <p:spTgt spid="2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249"/>
                                          </p:stCondLst>
                                        </p:cTn>
                                        <p:tgtEl>
                                          <p:spTgt spid="24"/>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249"/>
                                          </p:stCondLst>
                                        </p:cTn>
                                        <p:tgtEl>
                                          <p:spTgt spid="25"/>
                                        </p:tgtEl>
                                        <p:attrNameLst>
                                          <p:attrName>style.visibility</p:attrName>
                                        </p:attrNameLst>
                                      </p:cBhvr>
                                      <p:to>
                                        <p:strVal val="visible"/>
                                      </p:to>
                                    </p:set>
                                  </p:childTnLst>
                                </p:cTn>
                              </p:par>
                              <p:par>
                                <p:cTn id="50" presetID="1" presetClass="entr" presetSubtype="0" fill="hold" grpId="0" nodeType="withEffect">
                                  <p:stCondLst>
                                    <p:cond delay="0"/>
                                  </p:stCondLst>
                                  <p:childTnLst>
                                    <p:set>
                                      <p:cBhvr>
                                        <p:cTn id="51" dur="1" fill="hold">
                                          <p:stCondLst>
                                            <p:cond delay="249"/>
                                          </p:stCondLst>
                                        </p:cTn>
                                        <p:tgtEl>
                                          <p:spTgt spid="26"/>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249"/>
                                          </p:stCondLst>
                                        </p:cTn>
                                        <p:tgtEl>
                                          <p:spTgt spid="27"/>
                                        </p:tgtEl>
                                        <p:attrNameLst>
                                          <p:attrName>style.visibility</p:attrName>
                                        </p:attrNameLst>
                                      </p:cBhvr>
                                      <p:to>
                                        <p:strVal val="visible"/>
                                      </p:to>
                                    </p:set>
                                  </p:childTnLst>
                                </p:cTn>
                              </p:par>
                            </p:childTnLst>
                          </p:cTn>
                        </p:par>
                      </p:childTnLst>
                    </p:cTn>
                  </p:par>
                  <p:par>
                    <p:cTn id="54" fill="hold">
                      <p:stCondLst>
                        <p:cond delay="indefinite"/>
                      </p:stCondLst>
                      <p:childTnLst>
                        <p:par>
                          <p:cTn id="55" fill="hold">
                            <p:stCondLst>
                              <p:cond delay="0"/>
                            </p:stCondLst>
                            <p:childTnLst>
                              <p:par>
                                <p:cTn id="56" presetID="42" presetClass="path" presetSubtype="0" accel="50000" decel="50000" fill="hold" grpId="3" nodeType="clickEffect">
                                  <p:stCondLst>
                                    <p:cond delay="0"/>
                                  </p:stCondLst>
                                  <p:childTnLst>
                                    <p:animMotion origin="layout" path="M 0.52109 0.00301 L 0.5681 0.00602 " pathEditMode="relative" rAng="0" ptsTypes="AA">
                                      <p:cBhvr>
                                        <p:cTn id="57" dur="2000" fill="hold"/>
                                        <p:tgtEl>
                                          <p:spTgt spid="19"/>
                                        </p:tgtEl>
                                        <p:attrNameLst>
                                          <p:attrName>ppt_x</p:attrName>
                                          <p:attrName>ppt_y</p:attrName>
                                        </p:attrNameLst>
                                      </p:cBhvr>
                                      <p:rCtr x="2344" y="139"/>
                                    </p:animMotion>
                                  </p:childTnLst>
                                </p:cTn>
                              </p:par>
                              <p:par>
                                <p:cTn id="58" presetID="42" presetClass="path" presetSubtype="0" accel="50000" decel="50000" fill="hold" grpId="3" nodeType="withEffect">
                                  <p:stCondLst>
                                    <p:cond delay="0"/>
                                  </p:stCondLst>
                                  <p:childTnLst>
                                    <p:animMotion origin="layout" path="M 0.51953 -0.00717 L 0.57018 -0.00601 " pathEditMode="relative" rAng="0" ptsTypes="AA">
                                      <p:cBhvr>
                                        <p:cTn id="59" dur="2000" fill="hold"/>
                                        <p:tgtEl>
                                          <p:spTgt spid="18"/>
                                        </p:tgtEl>
                                        <p:attrNameLst>
                                          <p:attrName>ppt_x</p:attrName>
                                          <p:attrName>ppt_y</p:attrName>
                                        </p:attrNameLst>
                                      </p:cBhvr>
                                      <p:rCtr x="2526" y="46"/>
                                    </p:animMotion>
                                  </p:childTnLst>
                                </p:cTn>
                              </p:par>
                              <p:par>
                                <p:cTn id="60" presetID="42" presetClass="path" presetSubtype="0" accel="50000" decel="50000" fill="hold" grpId="4" nodeType="withEffect">
                                  <p:stCondLst>
                                    <p:cond delay="0"/>
                                  </p:stCondLst>
                                  <p:childTnLst>
                                    <p:animMotion origin="layout" path="M 0.45756 -0.08657 L 0.49453 -0.0993 " pathEditMode="relative" rAng="0" ptsTypes="AA">
                                      <p:cBhvr>
                                        <p:cTn id="61" dur="2000" fill="hold"/>
                                        <p:tgtEl>
                                          <p:spTgt spid="20"/>
                                        </p:tgtEl>
                                        <p:attrNameLst>
                                          <p:attrName>ppt_x</p:attrName>
                                          <p:attrName>ppt_y</p:attrName>
                                        </p:attrNameLst>
                                      </p:cBhvr>
                                      <p:rCtr x="1849" y="-648"/>
                                    </p:animMotion>
                                  </p:childTnLst>
                                </p:cTn>
                              </p:par>
                              <p:par>
                                <p:cTn id="62" presetID="42" presetClass="path" presetSubtype="0" accel="50000" decel="50000" fill="hold" grpId="3" nodeType="withEffect">
                                  <p:stCondLst>
                                    <p:cond delay="0"/>
                                  </p:stCondLst>
                                  <p:childTnLst>
                                    <p:animMotion origin="layout" path="M 0.40573 -0.0875 L 0.44544 -0.06783 " pathEditMode="relative" rAng="0" ptsTypes="AA">
                                      <p:cBhvr>
                                        <p:cTn id="63" dur="2000" fill="hold"/>
                                        <p:tgtEl>
                                          <p:spTgt spid="21"/>
                                        </p:tgtEl>
                                        <p:attrNameLst>
                                          <p:attrName>ppt_x</p:attrName>
                                          <p:attrName>ppt_y</p:attrName>
                                        </p:attrNameLst>
                                      </p:cBhvr>
                                      <p:rCtr x="1979" y="972"/>
                                    </p:animMotion>
                                  </p:childTnLst>
                                </p:cTn>
                              </p:par>
                              <p:par>
                                <p:cTn id="64" presetID="42" presetClass="path" presetSubtype="0" accel="50000" decel="50000" fill="hold" grpId="1" nodeType="withEffect">
                                  <p:stCondLst>
                                    <p:cond delay="0"/>
                                  </p:stCondLst>
                                  <p:childTnLst>
                                    <p:animMotion origin="layout" path="M -3.54167E-6 2.96296E-6 L 0.04571 -0.01343 " pathEditMode="relative" rAng="0" ptsTypes="AA">
                                      <p:cBhvr>
                                        <p:cTn id="65" dur="2000" fill="hold"/>
                                        <p:tgtEl>
                                          <p:spTgt spid="22"/>
                                        </p:tgtEl>
                                        <p:attrNameLst>
                                          <p:attrName>ppt_x</p:attrName>
                                          <p:attrName>ppt_y</p:attrName>
                                        </p:attrNameLst>
                                      </p:cBhvr>
                                      <p:rCtr x="2279" y="-671"/>
                                    </p:animMotion>
                                  </p:childTnLst>
                                </p:cTn>
                              </p:par>
                              <p:par>
                                <p:cTn id="66" presetID="42" presetClass="path" presetSubtype="0" accel="50000" decel="50000" fill="hold" grpId="1" nodeType="withEffect">
                                  <p:stCondLst>
                                    <p:cond delay="0"/>
                                  </p:stCondLst>
                                  <p:childTnLst>
                                    <p:animMotion origin="layout" path="M -4.79167E-6 4.44444E-6 L 0.04389 -0.00903 " pathEditMode="relative" rAng="0" ptsTypes="AA">
                                      <p:cBhvr>
                                        <p:cTn id="67" dur="2000" fill="hold"/>
                                        <p:tgtEl>
                                          <p:spTgt spid="23"/>
                                        </p:tgtEl>
                                        <p:attrNameLst>
                                          <p:attrName>ppt_x</p:attrName>
                                          <p:attrName>ppt_y</p:attrName>
                                        </p:attrNameLst>
                                      </p:cBhvr>
                                      <p:rCtr x="2187" y="-463"/>
                                    </p:animMotion>
                                  </p:childTnLst>
                                </p:cTn>
                              </p:par>
                              <p:par>
                                <p:cTn id="68" presetID="42" presetClass="path" presetSubtype="0" accel="50000" decel="50000" fill="hold" grpId="1" nodeType="withEffect">
                                  <p:stCondLst>
                                    <p:cond delay="0"/>
                                  </p:stCondLst>
                                  <p:childTnLst>
                                    <p:animMotion origin="layout" path="M 3.95833E-6 -3.33333E-6 L 0.04778 -0.00208 " pathEditMode="relative" rAng="0" ptsTypes="AA">
                                      <p:cBhvr>
                                        <p:cTn id="69" dur="2000" fill="hold"/>
                                        <p:tgtEl>
                                          <p:spTgt spid="24"/>
                                        </p:tgtEl>
                                        <p:attrNameLst>
                                          <p:attrName>ppt_x</p:attrName>
                                          <p:attrName>ppt_y</p:attrName>
                                        </p:attrNameLst>
                                      </p:cBhvr>
                                      <p:rCtr x="2383" y="-116"/>
                                    </p:animMotion>
                                  </p:childTnLst>
                                </p:cTn>
                              </p:par>
                              <p:par>
                                <p:cTn id="70" presetID="42" presetClass="path" presetSubtype="0" accel="50000" decel="50000" fill="hold" grpId="1" nodeType="withEffect">
                                  <p:stCondLst>
                                    <p:cond delay="0"/>
                                  </p:stCondLst>
                                  <p:childTnLst>
                                    <p:animMotion origin="layout" path="M -3.54167E-6 4.07407E-6 L 0.04141 -0.00787 " pathEditMode="relative" rAng="0" ptsTypes="AA">
                                      <p:cBhvr>
                                        <p:cTn id="71" dur="2000" fill="hold"/>
                                        <p:tgtEl>
                                          <p:spTgt spid="25"/>
                                        </p:tgtEl>
                                        <p:attrNameLst>
                                          <p:attrName>ppt_x</p:attrName>
                                          <p:attrName>ppt_y</p:attrName>
                                        </p:attrNameLst>
                                      </p:cBhvr>
                                      <p:rCtr x="2070" y="-394"/>
                                    </p:animMotion>
                                  </p:childTnLst>
                                </p:cTn>
                              </p:par>
                              <p:par>
                                <p:cTn id="72" presetID="42" presetClass="path" presetSubtype="0" accel="50000" decel="50000" fill="hold" grpId="1" nodeType="withEffect">
                                  <p:stCondLst>
                                    <p:cond delay="0"/>
                                  </p:stCondLst>
                                  <p:childTnLst>
                                    <p:animMotion origin="layout" path="M -3.54167E-6 1.48148E-6 L 0.03997 -0.00417 " pathEditMode="relative" rAng="0" ptsTypes="AA">
                                      <p:cBhvr>
                                        <p:cTn id="73" dur="2000" fill="hold"/>
                                        <p:tgtEl>
                                          <p:spTgt spid="26"/>
                                        </p:tgtEl>
                                        <p:attrNameLst>
                                          <p:attrName>ppt_x</p:attrName>
                                          <p:attrName>ppt_y</p:attrName>
                                        </p:attrNameLst>
                                      </p:cBhvr>
                                      <p:rCtr x="1810" y="810"/>
                                    </p:animMotion>
                                  </p:childTnLst>
                                </p:cTn>
                              </p:par>
                              <p:par>
                                <p:cTn id="74" presetID="42" presetClass="path" presetSubtype="0" accel="50000" decel="50000" fill="hold" grpId="1" nodeType="withEffect">
                                  <p:stCondLst>
                                    <p:cond delay="0"/>
                                  </p:stCondLst>
                                  <p:childTnLst>
                                    <p:animMotion origin="layout" path="M -4.58333E-6 3.7037E-7 L 0.04415 -0.00417 " pathEditMode="relative" rAng="0" ptsTypes="AA">
                                      <p:cBhvr>
                                        <p:cTn id="75" dur="2000" fill="hold"/>
                                        <p:tgtEl>
                                          <p:spTgt spid="27"/>
                                        </p:tgtEl>
                                        <p:attrNameLst>
                                          <p:attrName>ppt_x</p:attrName>
                                          <p:attrName>ppt_y</p:attrName>
                                        </p:attrNameLst>
                                      </p:cBhvr>
                                      <p:rCtr x="2201" y="-208"/>
                                    </p:animMotion>
                                  </p:childTnLst>
                                </p:cTn>
                              </p:par>
                            </p:childTnLst>
                          </p:cTn>
                        </p:par>
                      </p:childTnLst>
                    </p:cTn>
                  </p:par>
                  <p:par>
                    <p:cTn id="76" fill="hold">
                      <p:stCondLst>
                        <p:cond delay="indefinite"/>
                      </p:stCondLst>
                      <p:childTnLst>
                        <p:par>
                          <p:cTn id="77" fill="hold">
                            <p:stCondLst>
                              <p:cond delay="0"/>
                            </p:stCondLst>
                            <p:childTnLst>
                              <p:par>
                                <p:cTn id="78" presetID="42" presetClass="path" presetSubtype="0" accel="50000" decel="50000" fill="hold" grpId="4" nodeType="clickEffect">
                                  <p:stCondLst>
                                    <p:cond delay="0"/>
                                  </p:stCondLst>
                                  <p:childTnLst>
                                    <p:animMotion origin="layout" path="M 0.5681 0.00602 L 0.68581 -0.15 " pathEditMode="relative" rAng="0" ptsTypes="AA">
                                      <p:cBhvr>
                                        <p:cTn id="79" dur="2000" fill="hold"/>
                                        <p:tgtEl>
                                          <p:spTgt spid="19"/>
                                        </p:tgtEl>
                                        <p:attrNameLst>
                                          <p:attrName>ppt_x</p:attrName>
                                          <p:attrName>ppt_y</p:attrName>
                                        </p:attrNameLst>
                                      </p:cBhvr>
                                      <p:rCtr x="5885" y="-7801"/>
                                    </p:animMotion>
                                  </p:childTnLst>
                                </p:cTn>
                              </p:par>
                              <p:par>
                                <p:cTn id="80" presetID="42" presetClass="path" presetSubtype="0" accel="50000" decel="50000" fill="hold" grpId="4" nodeType="withEffect">
                                  <p:stCondLst>
                                    <p:cond delay="0"/>
                                  </p:stCondLst>
                                  <p:childTnLst>
                                    <p:animMotion origin="layout" path="M 0.57018 -0.00601 L 0.69701 0.11436 " pathEditMode="relative" rAng="0" ptsTypes="AA">
                                      <p:cBhvr>
                                        <p:cTn id="81" dur="2000" fill="hold"/>
                                        <p:tgtEl>
                                          <p:spTgt spid="18"/>
                                        </p:tgtEl>
                                        <p:attrNameLst>
                                          <p:attrName>ppt_x</p:attrName>
                                          <p:attrName>ppt_y</p:attrName>
                                        </p:attrNameLst>
                                      </p:cBhvr>
                                      <p:rCtr x="6341" y="6019"/>
                                    </p:animMotion>
                                  </p:childTnLst>
                                </p:cTn>
                              </p:par>
                            </p:childTnLst>
                          </p:cTn>
                        </p:par>
                      </p:childTnLst>
                    </p:cTn>
                  </p:par>
                  <p:par>
                    <p:cTn id="82" fill="hold">
                      <p:stCondLst>
                        <p:cond delay="indefinite"/>
                      </p:stCondLst>
                      <p:childTnLst>
                        <p:par>
                          <p:cTn id="83" fill="hold">
                            <p:stCondLst>
                              <p:cond delay="0"/>
                            </p:stCondLst>
                            <p:childTnLst>
                              <p:par>
                                <p:cTn id="84" presetID="42" presetClass="path" presetSubtype="0" accel="50000" decel="50000" fill="hold" grpId="5" nodeType="clickEffect">
                                  <p:stCondLst>
                                    <p:cond delay="0"/>
                                  </p:stCondLst>
                                  <p:childTnLst>
                                    <p:animMotion origin="layout" path="M 0.49453 -0.0993 L 0.50326 -0.1206 " pathEditMode="relative" rAng="0" ptsTypes="AA">
                                      <p:cBhvr>
                                        <p:cTn id="85" dur="2000" fill="hold"/>
                                        <p:tgtEl>
                                          <p:spTgt spid="20"/>
                                        </p:tgtEl>
                                        <p:attrNameLst>
                                          <p:attrName>ppt_x</p:attrName>
                                          <p:attrName>ppt_y</p:attrName>
                                        </p:attrNameLst>
                                      </p:cBhvr>
                                      <p:rCtr x="430" y="-1065"/>
                                    </p:animMotion>
                                  </p:childTnLst>
                                </p:cTn>
                              </p:par>
                              <p:par>
                                <p:cTn id="86" presetID="42" presetClass="path" presetSubtype="0" accel="50000" decel="50000" fill="hold" grpId="4" nodeType="withEffect">
                                  <p:stCondLst>
                                    <p:cond delay="0"/>
                                  </p:stCondLst>
                                  <p:childTnLst>
                                    <p:animMotion origin="layout" path="M 0.4427 -0.10023 L 0.45716 -0.10533 " pathEditMode="relative" rAng="0" ptsTypes="AA">
                                      <p:cBhvr>
                                        <p:cTn id="87" dur="2000" fill="hold"/>
                                        <p:tgtEl>
                                          <p:spTgt spid="21"/>
                                        </p:tgtEl>
                                        <p:attrNameLst>
                                          <p:attrName>ppt_x</p:attrName>
                                          <p:attrName>ppt_y</p:attrName>
                                        </p:attrNameLst>
                                      </p:cBhvr>
                                      <p:rCtr x="716" y="-255"/>
                                    </p:animMotion>
                                  </p:childTnLst>
                                </p:cTn>
                              </p:par>
                              <p:par>
                                <p:cTn id="88" presetID="42" presetClass="path" presetSubtype="0" accel="50000" decel="50000" fill="hold" grpId="2" nodeType="withEffect">
                                  <p:stCondLst>
                                    <p:cond delay="0"/>
                                  </p:stCondLst>
                                  <p:childTnLst>
                                    <p:animMotion origin="layout" path="M 0.02839 -0.02246 L 0.05092 -0.05764 " pathEditMode="relative" rAng="0" ptsTypes="AA">
                                      <p:cBhvr>
                                        <p:cTn id="89" dur="2000" fill="hold"/>
                                        <p:tgtEl>
                                          <p:spTgt spid="22"/>
                                        </p:tgtEl>
                                        <p:attrNameLst>
                                          <p:attrName>ppt_x</p:attrName>
                                          <p:attrName>ppt_y</p:attrName>
                                        </p:attrNameLst>
                                      </p:cBhvr>
                                      <p:rCtr x="1120" y="-1759"/>
                                    </p:animMotion>
                                  </p:childTnLst>
                                </p:cTn>
                              </p:par>
                              <p:par>
                                <p:cTn id="90" presetID="42" presetClass="path" presetSubtype="0" accel="50000" decel="50000" fill="hold" grpId="2" nodeType="withEffect">
                                  <p:stCondLst>
                                    <p:cond delay="0"/>
                                  </p:stCondLst>
                                  <p:childTnLst>
                                    <p:animMotion origin="layout" path="M 0.04493 -0.04445 L 0.06081 -0.09746 " pathEditMode="relative" rAng="0" ptsTypes="AA">
                                      <p:cBhvr>
                                        <p:cTn id="91" dur="2000" fill="hold"/>
                                        <p:tgtEl>
                                          <p:spTgt spid="23"/>
                                        </p:tgtEl>
                                        <p:attrNameLst>
                                          <p:attrName>ppt_x</p:attrName>
                                          <p:attrName>ppt_y</p:attrName>
                                        </p:attrNameLst>
                                      </p:cBhvr>
                                      <p:rCtr x="794" y="-2662"/>
                                    </p:animMotion>
                                  </p:childTnLst>
                                </p:cTn>
                              </p:par>
                              <p:par>
                                <p:cTn id="92" presetID="42" presetClass="path" presetSubtype="0" accel="50000" decel="50000" fill="hold" grpId="2" nodeType="withEffect">
                                  <p:stCondLst>
                                    <p:cond delay="0"/>
                                  </p:stCondLst>
                                  <p:childTnLst>
                                    <p:animMotion origin="layout" path="M 0.04935 -0.0368 L 0.07096 -0.14676 " pathEditMode="relative" rAng="0" ptsTypes="AA">
                                      <p:cBhvr>
                                        <p:cTn id="93" dur="2000" fill="hold"/>
                                        <p:tgtEl>
                                          <p:spTgt spid="24"/>
                                        </p:tgtEl>
                                        <p:attrNameLst>
                                          <p:attrName>ppt_x</p:attrName>
                                          <p:attrName>ppt_y</p:attrName>
                                        </p:attrNameLst>
                                      </p:cBhvr>
                                      <p:rCtr x="1081" y="-5509"/>
                                    </p:animMotion>
                                  </p:childTnLst>
                                </p:cTn>
                              </p:par>
                              <p:par>
                                <p:cTn id="94" presetID="42" presetClass="path" presetSubtype="0" accel="50000" decel="50000" fill="hold" grpId="2" nodeType="withEffect">
                                  <p:stCondLst>
                                    <p:cond delay="0"/>
                                  </p:stCondLst>
                                  <p:childTnLst>
                                    <p:animMotion origin="layout" path="M 0.03998 0.02592 L 0.06159 -0.19352 " pathEditMode="relative" rAng="0" ptsTypes="AA">
                                      <p:cBhvr>
                                        <p:cTn id="95" dur="2000" fill="hold"/>
                                        <p:tgtEl>
                                          <p:spTgt spid="25"/>
                                        </p:tgtEl>
                                        <p:attrNameLst>
                                          <p:attrName>ppt_x</p:attrName>
                                          <p:attrName>ppt_y</p:attrName>
                                        </p:attrNameLst>
                                      </p:cBhvr>
                                      <p:rCtr x="1081" y="-10972"/>
                                    </p:animMotion>
                                  </p:childTnLst>
                                </p:cTn>
                              </p:par>
                              <p:par>
                                <p:cTn id="96" presetID="42" presetClass="path" presetSubtype="0" accel="50000" decel="50000" fill="hold" grpId="2" nodeType="withEffect">
                                  <p:stCondLst>
                                    <p:cond delay="0"/>
                                  </p:stCondLst>
                                  <p:childTnLst>
                                    <p:animMotion origin="layout" path="M 0.03998 -0.00417 L 0.05365 -0.21551 " pathEditMode="relative" rAng="0" ptsTypes="AA">
                                      <p:cBhvr>
                                        <p:cTn id="97" dur="2000" fill="hold"/>
                                        <p:tgtEl>
                                          <p:spTgt spid="26"/>
                                        </p:tgtEl>
                                        <p:attrNameLst>
                                          <p:attrName>ppt_x</p:attrName>
                                          <p:attrName>ppt_y</p:attrName>
                                        </p:attrNameLst>
                                      </p:cBhvr>
                                      <p:rCtr x="677" y="-10579"/>
                                    </p:animMotion>
                                  </p:childTnLst>
                                </p:cTn>
                              </p:par>
                              <p:par>
                                <p:cTn id="98" presetID="42" presetClass="path" presetSubtype="0" accel="50000" decel="50000" fill="hold" grpId="2" nodeType="withEffect">
                                  <p:stCondLst>
                                    <p:cond delay="0"/>
                                  </p:stCondLst>
                                  <p:childTnLst>
                                    <p:animMotion origin="layout" path="M 0.04415 -0.00417 L 0.05326 -0.23519 " pathEditMode="relative" rAng="0" ptsTypes="AA">
                                      <p:cBhvr>
                                        <p:cTn id="99" dur="2000" fill="hold"/>
                                        <p:tgtEl>
                                          <p:spTgt spid="27"/>
                                        </p:tgtEl>
                                        <p:attrNameLst>
                                          <p:attrName>ppt_x</p:attrName>
                                          <p:attrName>ppt_y</p:attrName>
                                        </p:attrNameLst>
                                      </p:cBhvr>
                                      <p:rCtr x="456" y="-11551"/>
                                    </p:animMotion>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grpId="0" nodeType="clickEffect">
                                  <p:stCondLst>
                                    <p:cond delay="0"/>
                                  </p:stCondLst>
                                  <p:childTnLst>
                                    <p:set>
                                      <p:cBhvr>
                                        <p:cTn id="103" dur="1" fill="hold">
                                          <p:stCondLst>
                                            <p:cond delay="0"/>
                                          </p:stCondLst>
                                        </p:cTn>
                                        <p:tgtEl>
                                          <p:spTgt spid="42"/>
                                        </p:tgtEl>
                                        <p:attrNameLst>
                                          <p:attrName>style.visibility</p:attrName>
                                        </p:attrNameLst>
                                      </p:cBhvr>
                                      <p:to>
                                        <p:strVal val="visible"/>
                                      </p:to>
                                    </p:set>
                                  </p:childTnLst>
                                </p:cTn>
                              </p:par>
                              <p:par>
                                <p:cTn id="104" presetID="1" presetClass="entr" presetSubtype="0" fill="hold" grpId="0" nodeType="withEffect">
                                  <p:stCondLst>
                                    <p:cond delay="0"/>
                                  </p:stCondLst>
                                  <p:childTnLst>
                                    <p:set>
                                      <p:cBhvr>
                                        <p:cTn id="105" dur="1" fill="hold">
                                          <p:stCondLst>
                                            <p:cond delay="0"/>
                                          </p:stCondLst>
                                        </p:cTn>
                                        <p:tgtEl>
                                          <p:spTgt spid="43"/>
                                        </p:tgtEl>
                                        <p:attrNameLst>
                                          <p:attrName>style.visibility</p:attrName>
                                        </p:attrNameLst>
                                      </p:cBhvr>
                                      <p:to>
                                        <p:strVal val="visible"/>
                                      </p:to>
                                    </p:set>
                                  </p:childTnLst>
                                </p:cTn>
                              </p:par>
                              <p:par>
                                <p:cTn id="106" presetID="1" presetClass="entr" presetSubtype="0" fill="hold" grpId="0" nodeType="withEffect">
                                  <p:stCondLst>
                                    <p:cond delay="0"/>
                                  </p:stCondLst>
                                  <p:childTnLst>
                                    <p:set>
                                      <p:cBhvr>
                                        <p:cTn id="107" dur="1" fill="hold">
                                          <p:stCondLst>
                                            <p:cond delay="0"/>
                                          </p:stCondLst>
                                        </p:cTn>
                                        <p:tgtEl>
                                          <p:spTgt spid="44"/>
                                        </p:tgtEl>
                                        <p:attrNameLst>
                                          <p:attrName>style.visibility</p:attrName>
                                        </p:attrNameLst>
                                      </p:cBhvr>
                                      <p:to>
                                        <p:strVal val="visible"/>
                                      </p:to>
                                    </p:set>
                                  </p:childTnLst>
                                </p:cTn>
                              </p:par>
                              <p:par>
                                <p:cTn id="108" presetID="1" presetClass="entr" presetSubtype="0" fill="hold" grpId="0" nodeType="withEffect">
                                  <p:stCondLst>
                                    <p:cond delay="0"/>
                                  </p:stCondLst>
                                  <p:childTnLst>
                                    <p:set>
                                      <p:cBhvr>
                                        <p:cTn id="109" dur="1" fill="hold">
                                          <p:stCondLst>
                                            <p:cond delay="0"/>
                                          </p:stCondLst>
                                        </p:cTn>
                                        <p:tgtEl>
                                          <p:spTgt spid="45"/>
                                        </p:tgtEl>
                                        <p:attrNameLst>
                                          <p:attrName>style.visibility</p:attrName>
                                        </p:attrNameLst>
                                      </p:cBhvr>
                                      <p:to>
                                        <p:strVal val="visible"/>
                                      </p:to>
                                    </p:set>
                                  </p:childTnLst>
                                </p:cTn>
                              </p:par>
                              <p:par>
                                <p:cTn id="110" presetID="1" presetClass="entr" presetSubtype="0" fill="hold" grpId="0" nodeType="withEffect">
                                  <p:stCondLst>
                                    <p:cond delay="0"/>
                                  </p:stCondLst>
                                  <p:childTnLst>
                                    <p:set>
                                      <p:cBhvr>
                                        <p:cTn id="111" dur="1" fill="hold">
                                          <p:stCondLst>
                                            <p:cond delay="0"/>
                                          </p:stCondLst>
                                        </p:cTn>
                                        <p:tgtEl>
                                          <p:spTgt spid="47"/>
                                        </p:tgtEl>
                                        <p:attrNameLst>
                                          <p:attrName>style.visibility</p:attrName>
                                        </p:attrNameLst>
                                      </p:cBhvr>
                                      <p:to>
                                        <p:strVal val="visible"/>
                                      </p:to>
                                    </p:set>
                                  </p:childTnLst>
                                </p:cTn>
                              </p:par>
                              <p:par>
                                <p:cTn id="112" presetID="1" presetClass="entr" presetSubtype="0" fill="hold" grpId="0" nodeType="withEffect">
                                  <p:stCondLst>
                                    <p:cond delay="0"/>
                                  </p:stCondLst>
                                  <p:childTnLst>
                                    <p:set>
                                      <p:cBhvr>
                                        <p:cTn id="113" dur="1" fill="hold">
                                          <p:stCondLst>
                                            <p:cond delay="0"/>
                                          </p:stCondLst>
                                        </p:cTn>
                                        <p:tgtEl>
                                          <p:spTgt spid="48"/>
                                        </p:tgtEl>
                                        <p:attrNameLst>
                                          <p:attrName>style.visibility</p:attrName>
                                        </p:attrNameLst>
                                      </p:cBhvr>
                                      <p:to>
                                        <p:strVal val="visible"/>
                                      </p:to>
                                    </p:set>
                                  </p:childTnLst>
                                </p:cTn>
                              </p:par>
                              <p:par>
                                <p:cTn id="114" presetID="1" presetClass="entr" presetSubtype="0" fill="hold" grpId="0" nodeType="withEffect">
                                  <p:stCondLst>
                                    <p:cond delay="0"/>
                                  </p:stCondLst>
                                  <p:childTnLst>
                                    <p:set>
                                      <p:cBhvr>
                                        <p:cTn id="115" dur="1" fill="hold">
                                          <p:stCondLst>
                                            <p:cond delay="0"/>
                                          </p:stCondLst>
                                        </p:cTn>
                                        <p:tgtEl>
                                          <p:spTgt spid="49"/>
                                        </p:tgtEl>
                                        <p:attrNameLst>
                                          <p:attrName>style.visibility</p:attrName>
                                        </p:attrNameLst>
                                      </p:cBhvr>
                                      <p:to>
                                        <p:strVal val="visible"/>
                                      </p:to>
                                    </p:set>
                                  </p:childTnLst>
                                </p:cTn>
                              </p:par>
                              <p:par>
                                <p:cTn id="116" presetID="1" presetClass="entr" presetSubtype="0" fill="hold" grpId="0" nodeType="withEffect">
                                  <p:stCondLst>
                                    <p:cond delay="0"/>
                                  </p:stCondLst>
                                  <p:childTnLst>
                                    <p:set>
                                      <p:cBhvr>
                                        <p:cTn id="117" dur="1" fill="hold">
                                          <p:stCondLst>
                                            <p:cond delay="0"/>
                                          </p:stCondLst>
                                        </p:cTn>
                                        <p:tgtEl>
                                          <p:spTgt spid="50"/>
                                        </p:tgtEl>
                                        <p:attrNameLst>
                                          <p:attrName>style.visibility</p:attrName>
                                        </p:attrNameLst>
                                      </p:cBhvr>
                                      <p:to>
                                        <p:strVal val="visible"/>
                                      </p:to>
                                    </p:set>
                                  </p:childTnLst>
                                </p:cTn>
                              </p:par>
                              <p:par>
                                <p:cTn id="118" presetID="1" presetClass="entr" presetSubtype="0" fill="hold" grpId="0" nodeType="withEffect">
                                  <p:stCondLst>
                                    <p:cond delay="0"/>
                                  </p:stCondLst>
                                  <p:childTnLst>
                                    <p:set>
                                      <p:cBhvr>
                                        <p:cTn id="119" dur="1" fill="hold">
                                          <p:stCondLst>
                                            <p:cond delay="0"/>
                                          </p:stCondLst>
                                        </p:cTn>
                                        <p:tgtEl>
                                          <p:spTgt spid="51"/>
                                        </p:tgtEl>
                                        <p:attrNameLst>
                                          <p:attrName>style.visibility</p:attrName>
                                        </p:attrNameLst>
                                      </p:cBhvr>
                                      <p:to>
                                        <p:strVal val="visible"/>
                                      </p:to>
                                    </p:set>
                                  </p:childTnLst>
                                </p:cTn>
                              </p:par>
                              <p:par>
                                <p:cTn id="120" presetID="1" presetClass="entr" presetSubtype="0" fill="hold" grpId="0" nodeType="withEffect">
                                  <p:stCondLst>
                                    <p:cond delay="0"/>
                                  </p:stCondLst>
                                  <p:childTnLst>
                                    <p:set>
                                      <p:cBhvr>
                                        <p:cTn id="121" dur="1" fill="hold">
                                          <p:stCondLst>
                                            <p:cond delay="0"/>
                                          </p:stCondLst>
                                        </p:cTn>
                                        <p:tgtEl>
                                          <p:spTgt spid="52"/>
                                        </p:tgtEl>
                                        <p:attrNameLst>
                                          <p:attrName>style.visibility</p:attrName>
                                        </p:attrNameLst>
                                      </p:cBhvr>
                                      <p:to>
                                        <p:strVal val="visible"/>
                                      </p:to>
                                    </p:set>
                                  </p:childTnLst>
                                </p:cTn>
                              </p:par>
                              <p:par>
                                <p:cTn id="122" presetID="1" presetClass="entr" presetSubtype="0" fill="hold" grpId="0" nodeType="withEffect">
                                  <p:stCondLst>
                                    <p:cond delay="0"/>
                                  </p:stCondLst>
                                  <p:childTnLst>
                                    <p:set>
                                      <p:cBhvr>
                                        <p:cTn id="123" dur="1" fill="hold">
                                          <p:stCondLst>
                                            <p:cond delay="0"/>
                                          </p:stCondLst>
                                        </p:cTn>
                                        <p:tgtEl>
                                          <p:spTgt spid="53"/>
                                        </p:tgtEl>
                                        <p:attrNameLst>
                                          <p:attrName>style.visibility</p:attrName>
                                        </p:attrNameLst>
                                      </p:cBhvr>
                                      <p:to>
                                        <p:strVal val="visible"/>
                                      </p:to>
                                    </p:set>
                                  </p:childTnLst>
                                </p:cTn>
                              </p:par>
                              <p:par>
                                <p:cTn id="124" presetID="1" presetClass="entr" presetSubtype="0" fill="hold" grpId="0" nodeType="withEffect">
                                  <p:stCondLst>
                                    <p:cond delay="0"/>
                                  </p:stCondLst>
                                  <p:childTnLst>
                                    <p:set>
                                      <p:cBhvr>
                                        <p:cTn id="125" dur="1" fill="hold">
                                          <p:stCondLst>
                                            <p:cond delay="0"/>
                                          </p:stCondLst>
                                        </p:cTn>
                                        <p:tgtEl>
                                          <p:spTgt spid="54"/>
                                        </p:tgtEl>
                                        <p:attrNameLst>
                                          <p:attrName>style.visibility</p:attrName>
                                        </p:attrNameLst>
                                      </p:cBhvr>
                                      <p:to>
                                        <p:strVal val="visible"/>
                                      </p:to>
                                    </p:set>
                                  </p:childTnLst>
                                </p:cTn>
                              </p:par>
                              <p:par>
                                <p:cTn id="126" presetID="1" presetClass="entr" presetSubtype="0" fill="hold" grpId="0" nodeType="withEffect">
                                  <p:stCondLst>
                                    <p:cond delay="0"/>
                                  </p:stCondLst>
                                  <p:childTnLst>
                                    <p:set>
                                      <p:cBhvr>
                                        <p:cTn id="127" dur="1" fill="hold">
                                          <p:stCondLst>
                                            <p:cond delay="0"/>
                                          </p:stCondLst>
                                        </p:cTn>
                                        <p:tgtEl>
                                          <p:spTgt spid="55"/>
                                        </p:tgtEl>
                                        <p:attrNameLst>
                                          <p:attrName>style.visibility</p:attrName>
                                        </p:attrNameLst>
                                      </p:cBhvr>
                                      <p:to>
                                        <p:strVal val="visible"/>
                                      </p:to>
                                    </p:set>
                                  </p:childTnLst>
                                </p:cTn>
                              </p:par>
                              <p:par>
                                <p:cTn id="128" presetID="1" presetClass="entr" presetSubtype="0" fill="hold" grpId="0" nodeType="withEffect">
                                  <p:stCondLst>
                                    <p:cond delay="0"/>
                                  </p:stCondLst>
                                  <p:childTnLst>
                                    <p:set>
                                      <p:cBhvr>
                                        <p:cTn id="129" dur="1" fill="hold">
                                          <p:stCondLst>
                                            <p:cond delay="0"/>
                                          </p:stCondLst>
                                        </p:cTn>
                                        <p:tgtEl>
                                          <p:spTgt spid="56"/>
                                        </p:tgtEl>
                                        <p:attrNameLst>
                                          <p:attrName>style.visibility</p:attrName>
                                        </p:attrNameLst>
                                      </p:cBhvr>
                                      <p:to>
                                        <p:strVal val="visible"/>
                                      </p:to>
                                    </p:set>
                                  </p:childTnLst>
                                </p:cTn>
                              </p:par>
                              <p:par>
                                <p:cTn id="130" presetID="1" presetClass="entr" presetSubtype="0" fill="hold" grpId="0" nodeType="withEffect">
                                  <p:stCondLst>
                                    <p:cond delay="0"/>
                                  </p:stCondLst>
                                  <p:childTnLst>
                                    <p:set>
                                      <p:cBhvr>
                                        <p:cTn id="131" dur="1" fill="hold">
                                          <p:stCondLst>
                                            <p:cond delay="0"/>
                                          </p:stCondLst>
                                        </p:cTn>
                                        <p:tgtEl>
                                          <p:spTgt spid="57"/>
                                        </p:tgtEl>
                                        <p:attrNameLst>
                                          <p:attrName>style.visibility</p:attrName>
                                        </p:attrNameLst>
                                      </p:cBhvr>
                                      <p:to>
                                        <p:strVal val="visible"/>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grpId="0" nodeType="clickEffect">
                                  <p:stCondLst>
                                    <p:cond delay="0"/>
                                  </p:stCondLst>
                                  <p:childTnLst>
                                    <p:set>
                                      <p:cBhvr>
                                        <p:cTn id="135" dur="1" fill="hold">
                                          <p:stCondLst>
                                            <p:cond delay="0"/>
                                          </p:stCondLst>
                                        </p:cTn>
                                        <p:tgtEl>
                                          <p:spTgt spid="58"/>
                                        </p:tgtEl>
                                        <p:attrNameLst>
                                          <p:attrName>style.visibility</p:attrName>
                                        </p:attrNameLst>
                                      </p:cBhvr>
                                      <p:to>
                                        <p:strVal val="visible"/>
                                      </p:to>
                                    </p:set>
                                  </p:childTnLst>
                                </p:cTn>
                              </p:par>
                              <p:par>
                                <p:cTn id="136" presetID="1" presetClass="entr" presetSubtype="0" fill="hold" grpId="0" nodeType="withEffect">
                                  <p:stCondLst>
                                    <p:cond delay="0"/>
                                  </p:stCondLst>
                                  <p:childTnLst>
                                    <p:set>
                                      <p:cBhvr>
                                        <p:cTn id="137" dur="1" fill="hold">
                                          <p:stCondLst>
                                            <p:cond delay="0"/>
                                          </p:stCondLst>
                                        </p:cTn>
                                        <p:tgtEl>
                                          <p:spTgt spid="59"/>
                                        </p:tgtEl>
                                        <p:attrNameLst>
                                          <p:attrName>style.visibility</p:attrName>
                                        </p:attrNameLst>
                                      </p:cBhvr>
                                      <p:to>
                                        <p:strVal val="visible"/>
                                      </p:to>
                                    </p:set>
                                  </p:childTnLst>
                                </p:cTn>
                              </p:par>
                              <p:par>
                                <p:cTn id="138" presetID="1" presetClass="entr" presetSubtype="0" fill="hold" grpId="0" nodeType="withEffect">
                                  <p:stCondLst>
                                    <p:cond delay="0"/>
                                  </p:stCondLst>
                                  <p:childTnLst>
                                    <p:set>
                                      <p:cBhvr>
                                        <p:cTn id="139" dur="1" fill="hold">
                                          <p:stCondLst>
                                            <p:cond delay="0"/>
                                          </p:stCondLst>
                                        </p:cTn>
                                        <p:tgtEl>
                                          <p:spTgt spid="60"/>
                                        </p:tgtEl>
                                        <p:attrNameLst>
                                          <p:attrName>style.visibility</p:attrName>
                                        </p:attrNameLst>
                                      </p:cBhvr>
                                      <p:to>
                                        <p:strVal val="visible"/>
                                      </p:to>
                                    </p:set>
                                  </p:childTnLst>
                                </p:cTn>
                              </p:par>
                              <p:par>
                                <p:cTn id="140" presetID="1" presetClass="entr" presetSubtype="0" fill="hold" grpId="0" nodeType="withEffect">
                                  <p:stCondLst>
                                    <p:cond delay="0"/>
                                  </p:stCondLst>
                                  <p:childTnLst>
                                    <p:set>
                                      <p:cBhvr>
                                        <p:cTn id="141" dur="1" fill="hold">
                                          <p:stCondLst>
                                            <p:cond delay="0"/>
                                          </p:stCondLst>
                                        </p:cTn>
                                        <p:tgtEl>
                                          <p:spTgt spid="61"/>
                                        </p:tgtEl>
                                        <p:attrNameLst>
                                          <p:attrName>style.visibility</p:attrName>
                                        </p:attrNameLst>
                                      </p:cBhvr>
                                      <p:to>
                                        <p:strVal val="visible"/>
                                      </p:to>
                                    </p:set>
                                  </p:childTnLst>
                                </p:cTn>
                              </p:par>
                              <p:par>
                                <p:cTn id="142" presetID="1" presetClass="entr" presetSubtype="0" fill="hold" grpId="0" nodeType="withEffect">
                                  <p:stCondLst>
                                    <p:cond delay="0"/>
                                  </p:stCondLst>
                                  <p:childTnLst>
                                    <p:set>
                                      <p:cBhvr>
                                        <p:cTn id="143" dur="1" fill="hold">
                                          <p:stCondLst>
                                            <p:cond delay="0"/>
                                          </p:stCondLst>
                                        </p:cTn>
                                        <p:tgtEl>
                                          <p:spTgt spid="62"/>
                                        </p:tgtEl>
                                        <p:attrNameLst>
                                          <p:attrName>style.visibility</p:attrName>
                                        </p:attrNameLst>
                                      </p:cBhvr>
                                      <p:to>
                                        <p:strVal val="visible"/>
                                      </p:to>
                                    </p:set>
                                  </p:childTnLst>
                                </p:cTn>
                              </p:par>
                              <p:par>
                                <p:cTn id="144" presetID="1" presetClass="entr" presetSubtype="0" fill="hold" grpId="0" nodeType="withEffect">
                                  <p:stCondLst>
                                    <p:cond delay="0"/>
                                  </p:stCondLst>
                                  <p:childTnLst>
                                    <p:set>
                                      <p:cBhvr>
                                        <p:cTn id="145" dur="1" fill="hold">
                                          <p:stCondLst>
                                            <p:cond delay="0"/>
                                          </p:stCondLst>
                                        </p:cTn>
                                        <p:tgtEl>
                                          <p:spTgt spid="63"/>
                                        </p:tgtEl>
                                        <p:attrNameLst>
                                          <p:attrName>style.visibility</p:attrName>
                                        </p:attrNameLst>
                                      </p:cBhvr>
                                      <p:to>
                                        <p:strVal val="visible"/>
                                      </p:to>
                                    </p:set>
                                  </p:childTnLst>
                                </p:cTn>
                              </p:par>
                              <p:par>
                                <p:cTn id="146" presetID="1" presetClass="entr" presetSubtype="0" fill="hold" grpId="0" nodeType="withEffect">
                                  <p:stCondLst>
                                    <p:cond delay="0"/>
                                  </p:stCondLst>
                                  <p:childTnLst>
                                    <p:set>
                                      <p:cBhvr>
                                        <p:cTn id="147" dur="1" fill="hold">
                                          <p:stCondLst>
                                            <p:cond delay="0"/>
                                          </p:stCondLst>
                                        </p:cTn>
                                        <p:tgtEl>
                                          <p:spTgt spid="64"/>
                                        </p:tgtEl>
                                        <p:attrNameLst>
                                          <p:attrName>style.visibility</p:attrName>
                                        </p:attrNameLst>
                                      </p:cBhvr>
                                      <p:to>
                                        <p:strVal val="visible"/>
                                      </p:to>
                                    </p:set>
                                  </p:childTnLst>
                                </p:cTn>
                              </p:par>
                              <p:par>
                                <p:cTn id="148" presetID="1" presetClass="entr" presetSubtype="0" fill="hold" grpId="0" nodeType="withEffect">
                                  <p:stCondLst>
                                    <p:cond delay="0"/>
                                  </p:stCondLst>
                                  <p:childTnLst>
                                    <p:set>
                                      <p:cBhvr>
                                        <p:cTn id="149" dur="1" fill="hold">
                                          <p:stCondLst>
                                            <p:cond delay="0"/>
                                          </p:stCondLst>
                                        </p:cTn>
                                        <p:tgtEl>
                                          <p:spTgt spid="65"/>
                                        </p:tgtEl>
                                        <p:attrNameLst>
                                          <p:attrName>style.visibility</p:attrName>
                                        </p:attrNameLst>
                                      </p:cBhvr>
                                      <p:to>
                                        <p:strVal val="visible"/>
                                      </p:to>
                                    </p:set>
                                  </p:childTnLst>
                                </p:cTn>
                              </p:par>
                              <p:par>
                                <p:cTn id="150" presetID="1" presetClass="entr" presetSubtype="0" fill="hold" grpId="0" nodeType="withEffect">
                                  <p:stCondLst>
                                    <p:cond delay="0"/>
                                  </p:stCondLst>
                                  <p:childTnLst>
                                    <p:set>
                                      <p:cBhvr>
                                        <p:cTn id="151" dur="1" fill="hold">
                                          <p:stCondLst>
                                            <p:cond delay="0"/>
                                          </p:stCondLst>
                                        </p:cTn>
                                        <p:tgtEl>
                                          <p:spTgt spid="66"/>
                                        </p:tgtEl>
                                        <p:attrNameLst>
                                          <p:attrName>style.visibility</p:attrName>
                                        </p:attrNameLst>
                                      </p:cBhvr>
                                      <p:to>
                                        <p:strVal val="visible"/>
                                      </p:to>
                                    </p:set>
                                  </p:childTnLst>
                                </p:cTn>
                              </p:par>
                              <p:par>
                                <p:cTn id="152" presetID="1" presetClass="entr" presetSubtype="0" fill="hold" grpId="0" nodeType="withEffect">
                                  <p:stCondLst>
                                    <p:cond delay="0"/>
                                  </p:stCondLst>
                                  <p:childTnLst>
                                    <p:set>
                                      <p:cBhvr>
                                        <p:cTn id="153" dur="1" fill="hold">
                                          <p:stCondLst>
                                            <p:cond delay="0"/>
                                          </p:stCondLst>
                                        </p:cTn>
                                        <p:tgtEl>
                                          <p:spTgt spid="67"/>
                                        </p:tgtEl>
                                        <p:attrNameLst>
                                          <p:attrName>style.visibility</p:attrName>
                                        </p:attrNameLst>
                                      </p:cBhvr>
                                      <p:to>
                                        <p:strVal val="visible"/>
                                      </p:to>
                                    </p:set>
                                  </p:childTnLst>
                                </p:cTn>
                              </p:par>
                              <p:par>
                                <p:cTn id="154" presetID="1" presetClass="entr" presetSubtype="0" fill="hold" grpId="0" nodeType="withEffect">
                                  <p:stCondLst>
                                    <p:cond delay="0"/>
                                  </p:stCondLst>
                                  <p:childTnLst>
                                    <p:set>
                                      <p:cBhvr>
                                        <p:cTn id="155" dur="1" fill="hold">
                                          <p:stCondLst>
                                            <p:cond delay="0"/>
                                          </p:stCondLst>
                                        </p:cTn>
                                        <p:tgtEl>
                                          <p:spTgt spid="68"/>
                                        </p:tgtEl>
                                        <p:attrNameLst>
                                          <p:attrName>style.visibility</p:attrName>
                                        </p:attrNameLst>
                                      </p:cBhvr>
                                      <p:to>
                                        <p:strVal val="visible"/>
                                      </p:to>
                                    </p:set>
                                  </p:childTnLst>
                                </p:cTn>
                              </p:par>
                              <p:par>
                                <p:cTn id="156" presetID="1" presetClass="entr" presetSubtype="0" fill="hold" grpId="0" nodeType="withEffect">
                                  <p:stCondLst>
                                    <p:cond delay="0"/>
                                  </p:stCondLst>
                                  <p:childTnLst>
                                    <p:set>
                                      <p:cBhvr>
                                        <p:cTn id="157" dur="1" fill="hold">
                                          <p:stCondLst>
                                            <p:cond delay="0"/>
                                          </p:stCondLst>
                                        </p:cTn>
                                        <p:tgtEl>
                                          <p:spTgt spid="69"/>
                                        </p:tgtEl>
                                        <p:attrNameLst>
                                          <p:attrName>style.visibility</p:attrName>
                                        </p:attrNameLst>
                                      </p:cBhvr>
                                      <p:to>
                                        <p:strVal val="visible"/>
                                      </p:to>
                                    </p:set>
                                  </p:childTnLst>
                                </p:cTn>
                              </p:par>
                              <p:par>
                                <p:cTn id="158" presetID="1" presetClass="entr" presetSubtype="0" fill="hold" grpId="0" nodeType="withEffect">
                                  <p:stCondLst>
                                    <p:cond delay="0"/>
                                  </p:stCondLst>
                                  <p:childTnLst>
                                    <p:set>
                                      <p:cBhvr>
                                        <p:cTn id="159" dur="1" fill="hold">
                                          <p:stCondLst>
                                            <p:cond delay="0"/>
                                          </p:stCondLst>
                                        </p:cTn>
                                        <p:tgtEl>
                                          <p:spTgt spid="70"/>
                                        </p:tgtEl>
                                        <p:attrNameLst>
                                          <p:attrName>style.visibility</p:attrName>
                                        </p:attrNameLst>
                                      </p:cBhvr>
                                      <p:to>
                                        <p:strVal val="visible"/>
                                      </p:to>
                                    </p:set>
                                  </p:childTnLst>
                                </p:cTn>
                              </p:par>
                              <p:par>
                                <p:cTn id="160" presetID="1" presetClass="entr" presetSubtype="0" fill="hold" grpId="0" nodeType="withEffect">
                                  <p:stCondLst>
                                    <p:cond delay="0"/>
                                  </p:stCondLst>
                                  <p:childTnLst>
                                    <p:set>
                                      <p:cBhvr>
                                        <p:cTn id="161" dur="1" fill="hold">
                                          <p:stCondLst>
                                            <p:cond delay="0"/>
                                          </p:stCondLst>
                                        </p:cTn>
                                        <p:tgtEl>
                                          <p:spTgt spid="71"/>
                                        </p:tgtEl>
                                        <p:attrNameLst>
                                          <p:attrName>style.visibility</p:attrName>
                                        </p:attrNameLst>
                                      </p:cBhvr>
                                      <p:to>
                                        <p:strVal val="visible"/>
                                      </p:to>
                                    </p:set>
                                  </p:childTnLst>
                                </p:cTn>
                              </p:par>
                              <p:par>
                                <p:cTn id="162" presetID="1" presetClass="entr" presetSubtype="0" fill="hold" grpId="0" nodeType="withEffect">
                                  <p:stCondLst>
                                    <p:cond delay="0"/>
                                  </p:stCondLst>
                                  <p:childTnLst>
                                    <p:set>
                                      <p:cBhvr>
                                        <p:cTn id="163" dur="1" fill="hold">
                                          <p:stCondLst>
                                            <p:cond delay="0"/>
                                          </p:stCondLst>
                                        </p:cTn>
                                        <p:tgtEl>
                                          <p:spTgt spid="72"/>
                                        </p:tgtEl>
                                        <p:attrNameLst>
                                          <p:attrName>style.visibility</p:attrName>
                                        </p:attrNameLst>
                                      </p:cBhvr>
                                      <p:to>
                                        <p:strVal val="visible"/>
                                      </p:to>
                                    </p:set>
                                  </p:childTnLst>
                                </p:cTn>
                              </p:par>
                            </p:childTnLst>
                          </p:cTn>
                        </p:par>
                      </p:childTnLst>
                    </p:cTn>
                  </p:par>
                  <p:par>
                    <p:cTn id="164" fill="hold">
                      <p:stCondLst>
                        <p:cond delay="indefinite"/>
                      </p:stCondLst>
                      <p:childTnLst>
                        <p:par>
                          <p:cTn id="165" fill="hold">
                            <p:stCondLst>
                              <p:cond delay="0"/>
                            </p:stCondLst>
                            <p:childTnLst>
                              <p:par>
                                <p:cTn id="166" presetID="1" presetClass="entr" presetSubtype="0" fill="hold" grpId="0" nodeType="clickEffect">
                                  <p:stCondLst>
                                    <p:cond delay="0"/>
                                  </p:stCondLst>
                                  <p:childTnLst>
                                    <p:set>
                                      <p:cBhvr>
                                        <p:cTn id="167" dur="1" fill="hold">
                                          <p:stCondLst>
                                            <p:cond delay="0"/>
                                          </p:stCondLst>
                                        </p:cTn>
                                        <p:tgtEl>
                                          <p:spTgt spid="89"/>
                                        </p:tgtEl>
                                        <p:attrNameLst>
                                          <p:attrName>style.visibility</p:attrName>
                                        </p:attrNameLst>
                                      </p:cBhvr>
                                      <p:to>
                                        <p:strVal val="visible"/>
                                      </p:to>
                                    </p:set>
                                  </p:childTnLst>
                                </p:cTn>
                              </p:par>
                              <p:par>
                                <p:cTn id="168" presetID="1" presetClass="entr" presetSubtype="0" fill="hold" nodeType="withEffect">
                                  <p:stCondLst>
                                    <p:cond delay="0"/>
                                  </p:stCondLst>
                                  <p:childTnLst>
                                    <p:set>
                                      <p:cBhvr>
                                        <p:cTn id="169" dur="1" fill="hold">
                                          <p:stCondLst>
                                            <p:cond delay="0"/>
                                          </p:stCondLst>
                                        </p:cTn>
                                        <p:tgtEl>
                                          <p:spTgt spid="88"/>
                                        </p:tgtEl>
                                        <p:attrNameLst>
                                          <p:attrName>style.visibility</p:attrName>
                                        </p:attrNameLst>
                                      </p:cBhvr>
                                      <p:to>
                                        <p:strVal val="visible"/>
                                      </p:to>
                                    </p:set>
                                  </p:childTnLst>
                                </p:cTn>
                              </p:par>
                            </p:childTnLst>
                          </p:cTn>
                        </p:par>
                      </p:childTnLst>
                    </p:cTn>
                  </p:par>
                  <p:par>
                    <p:cTn id="170" fill="hold">
                      <p:stCondLst>
                        <p:cond delay="indefinite"/>
                      </p:stCondLst>
                      <p:childTnLst>
                        <p:par>
                          <p:cTn id="171" fill="hold">
                            <p:stCondLst>
                              <p:cond delay="0"/>
                            </p:stCondLst>
                            <p:childTnLst>
                              <p:par>
                                <p:cTn id="172" presetID="1" presetClass="entr" presetSubtype="0" fill="hold" grpId="0" nodeType="clickEffect">
                                  <p:stCondLst>
                                    <p:cond delay="0"/>
                                  </p:stCondLst>
                                  <p:childTnLst>
                                    <p:set>
                                      <p:cBhvr>
                                        <p:cTn id="173" dur="1" fill="hold">
                                          <p:stCondLst>
                                            <p:cond delay="0"/>
                                          </p:stCondLst>
                                        </p:cTn>
                                        <p:tgtEl>
                                          <p:spTgt spid="92"/>
                                        </p:tgtEl>
                                        <p:attrNameLst>
                                          <p:attrName>style.visibility</p:attrName>
                                        </p:attrNameLst>
                                      </p:cBhvr>
                                      <p:to>
                                        <p:strVal val="visible"/>
                                      </p:to>
                                    </p:set>
                                  </p:childTnLst>
                                </p:cTn>
                              </p:par>
                              <p:par>
                                <p:cTn id="174" presetID="1" presetClass="entr" presetSubtype="0" fill="hold" grpId="0" nodeType="withEffect">
                                  <p:stCondLst>
                                    <p:cond delay="0"/>
                                  </p:stCondLst>
                                  <p:childTnLst>
                                    <p:set>
                                      <p:cBhvr>
                                        <p:cTn id="175" dur="1" fill="hold">
                                          <p:stCondLst>
                                            <p:cond delay="0"/>
                                          </p:stCondLst>
                                        </p:cTn>
                                        <p:tgtEl>
                                          <p:spTgt spid="91"/>
                                        </p:tgtEl>
                                        <p:attrNameLst>
                                          <p:attrName>style.visibility</p:attrName>
                                        </p:attrNameLst>
                                      </p:cBhvr>
                                      <p:to>
                                        <p:strVal val="visible"/>
                                      </p:to>
                                    </p:set>
                                  </p:childTnLst>
                                </p:cTn>
                              </p:par>
                              <p:par>
                                <p:cTn id="176" presetID="1" presetClass="entr" presetSubtype="0" fill="hold" grpId="0" nodeType="withEffect">
                                  <p:stCondLst>
                                    <p:cond delay="0"/>
                                  </p:stCondLst>
                                  <p:childTnLst>
                                    <p:set>
                                      <p:cBhvr>
                                        <p:cTn id="177" dur="1" fill="hold">
                                          <p:stCondLst>
                                            <p:cond delay="0"/>
                                          </p:stCondLst>
                                        </p:cTn>
                                        <p:tgtEl>
                                          <p:spTgt spid="90"/>
                                        </p:tgtEl>
                                        <p:attrNameLst>
                                          <p:attrName>style.visibility</p:attrName>
                                        </p:attrNameLst>
                                      </p:cBhvr>
                                      <p:to>
                                        <p:strVal val="visible"/>
                                      </p:to>
                                    </p:set>
                                  </p:childTnLst>
                                </p:cTn>
                              </p:par>
                            </p:childTnLst>
                          </p:cTn>
                        </p:par>
                      </p:childTnLst>
                    </p:cTn>
                  </p:par>
                  <p:par>
                    <p:cTn id="178" fill="hold">
                      <p:stCondLst>
                        <p:cond delay="indefinite"/>
                      </p:stCondLst>
                      <p:childTnLst>
                        <p:par>
                          <p:cTn id="179" fill="hold">
                            <p:stCondLst>
                              <p:cond delay="0"/>
                            </p:stCondLst>
                            <p:childTnLst>
                              <p:par>
                                <p:cTn id="180" presetID="1" presetClass="entr" presetSubtype="0" fill="hold" grpId="0" nodeType="clickEffect">
                                  <p:stCondLst>
                                    <p:cond delay="0"/>
                                  </p:stCondLst>
                                  <p:childTnLst>
                                    <p:set>
                                      <p:cBhvr>
                                        <p:cTn id="181" dur="1" fill="hold">
                                          <p:stCondLst>
                                            <p:cond delay="0"/>
                                          </p:stCondLst>
                                        </p:cTn>
                                        <p:tgtEl>
                                          <p:spTgt spid="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18" grpId="2" animBg="1"/>
      <p:bldP spid="18" grpId="3" animBg="1"/>
      <p:bldP spid="18" grpId="4" animBg="1"/>
      <p:bldP spid="19" grpId="0" animBg="1"/>
      <p:bldP spid="19" grpId="1" animBg="1"/>
      <p:bldP spid="19" grpId="2" animBg="1"/>
      <p:bldP spid="19" grpId="3" animBg="1"/>
      <p:bldP spid="19" grpId="4" animBg="1"/>
      <p:bldP spid="20" grpId="0" animBg="1"/>
      <p:bldP spid="20" grpId="1" animBg="1"/>
      <p:bldP spid="20" grpId="2" animBg="1"/>
      <p:bldP spid="20" grpId="3" animBg="1"/>
      <p:bldP spid="20" grpId="4" animBg="1"/>
      <p:bldP spid="20" grpId="5" animBg="1"/>
      <p:bldP spid="21" grpId="0" animBg="1"/>
      <p:bldP spid="21" grpId="1" animBg="1"/>
      <p:bldP spid="21" grpId="2" animBg="1"/>
      <p:bldP spid="21" grpId="3" animBg="1"/>
      <p:bldP spid="21" grpId="4" animBg="1"/>
      <p:bldP spid="22" grpId="0" animBg="1"/>
      <p:bldP spid="22" grpId="1" animBg="1"/>
      <p:bldP spid="22" grpId="2" animBg="1"/>
      <p:bldP spid="23" grpId="0" animBg="1"/>
      <p:bldP spid="23" grpId="1" animBg="1"/>
      <p:bldP spid="23" grpId="2" animBg="1"/>
      <p:bldP spid="24" grpId="0" animBg="1"/>
      <p:bldP spid="24" grpId="1" animBg="1"/>
      <p:bldP spid="24" grpId="2" animBg="1"/>
      <p:bldP spid="25" grpId="0" animBg="1"/>
      <p:bldP spid="25" grpId="1" animBg="1"/>
      <p:bldP spid="25" grpId="2" animBg="1"/>
      <p:bldP spid="26" grpId="0" animBg="1"/>
      <p:bldP spid="26" grpId="1" animBg="1"/>
      <p:bldP spid="26" grpId="2" animBg="1"/>
      <p:bldP spid="27" grpId="0" animBg="1"/>
      <p:bldP spid="27" grpId="1" animBg="1"/>
      <p:bldP spid="27" grpId="2" animBg="1"/>
      <p:bldP spid="42" grpId="0" animBg="1"/>
      <p:bldP spid="43" grpId="0" animBg="1"/>
      <p:bldP spid="44" grpId="0" animBg="1"/>
      <p:bldP spid="45"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animBg="1"/>
      <p:bldP spid="70" grpId="0" animBg="1"/>
      <p:bldP spid="71" grpId="0" animBg="1"/>
      <p:bldP spid="72" grpId="0" animBg="1"/>
      <p:bldP spid="89" grpId="0"/>
      <p:bldP spid="90" grpId="0"/>
      <p:bldP spid="91" grpId="0"/>
      <p:bldP spid="92" grpId="0"/>
      <p:bldP spid="9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Open Reading Fram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096618" y="1030054"/>
            <a:ext cx="5979922" cy="2960061"/>
          </a:xfrm>
          <a:prstGeom prst="rect">
            <a:avLst/>
          </a:prstGeom>
          <a:noFill/>
          <a:extLst>
            <a:ext uri="{909E8E84-426E-40DD-AFC4-6F175D3DCCD1}">
              <a14:hiddenFill xmlns:a14="http://schemas.microsoft.com/office/drawing/2010/main">
                <a:solidFill>
                  <a:srgbClr val="FFFFFF"/>
                </a:solidFill>
              </a14:hiddenFill>
            </a:ext>
          </a:extLst>
        </p:spPr>
      </p:pic>
      <p:pic>
        <p:nvPicPr>
          <p:cNvPr id="7173"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28472" y="3654574"/>
            <a:ext cx="5748068" cy="25422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TextBox 6"/>
          <p:cNvSpPr txBox="1"/>
          <p:nvPr/>
        </p:nvSpPr>
        <p:spPr>
          <a:xfrm>
            <a:off x="9306023" y="6196863"/>
            <a:ext cx="2571345" cy="369332"/>
          </a:xfrm>
          <a:prstGeom prst="rect">
            <a:avLst/>
          </a:prstGeom>
          <a:noFill/>
        </p:spPr>
        <p:txBody>
          <a:bodyPr wrap="none" rtlCol="0">
            <a:spAutoFit/>
          </a:bodyPr>
          <a:lstStyle/>
          <a:p>
            <a:r>
              <a:rPr lang="en-US" dirty="0" smtClean="0"/>
              <a:t>IGV image of stop codons</a:t>
            </a:r>
            <a:endParaRPr lang="en-US" dirty="0"/>
          </a:p>
        </p:txBody>
      </p:sp>
      <p:sp>
        <p:nvSpPr>
          <p:cNvPr id="8" name="Rectangle 7"/>
          <p:cNvSpPr/>
          <p:nvPr/>
        </p:nvSpPr>
        <p:spPr>
          <a:xfrm>
            <a:off x="304800" y="5213900"/>
            <a:ext cx="2875029" cy="87260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smtClean="0"/>
              <a:t>Open Reading Frames</a:t>
            </a:r>
          </a:p>
          <a:p>
            <a:r>
              <a:rPr lang="en-US" dirty="0">
                <a:hlinkClick r:id="rId4"/>
              </a:rPr>
              <a:t>http://rosalind.info/problems/orf/</a:t>
            </a:r>
            <a:endParaRPr lang="en-US" dirty="0"/>
          </a:p>
        </p:txBody>
      </p:sp>
      <p:sp>
        <p:nvSpPr>
          <p:cNvPr id="9" name="Rectangle 8"/>
          <p:cNvSpPr/>
          <p:nvPr/>
        </p:nvSpPr>
        <p:spPr>
          <a:xfrm>
            <a:off x="3318737" y="4029186"/>
            <a:ext cx="2875029" cy="96689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a:t>Finding Genes with </a:t>
            </a:r>
            <a:r>
              <a:rPr lang="en-US" dirty="0" smtClean="0"/>
              <a:t>ORFs</a:t>
            </a:r>
          </a:p>
          <a:p>
            <a:r>
              <a:rPr lang="en-US" dirty="0" smtClean="0">
                <a:hlinkClick r:id="rId5"/>
              </a:rPr>
              <a:t>http</a:t>
            </a:r>
            <a:r>
              <a:rPr lang="en-US" dirty="0">
                <a:hlinkClick r:id="rId5"/>
              </a:rPr>
              <a:t>://rosalind.info/problems/orfr/</a:t>
            </a:r>
            <a:endParaRPr lang="en-US" dirty="0" smtClean="0"/>
          </a:p>
        </p:txBody>
      </p:sp>
      <p:sp>
        <p:nvSpPr>
          <p:cNvPr id="4" name="Title 3"/>
          <p:cNvSpPr>
            <a:spLocks noGrp="1"/>
          </p:cNvSpPr>
          <p:nvPr>
            <p:ph type="title"/>
          </p:nvPr>
        </p:nvSpPr>
        <p:spPr>
          <a:xfrm>
            <a:off x="149180" y="147773"/>
            <a:ext cx="11238340" cy="480263"/>
          </a:xfrm>
        </p:spPr>
        <p:txBody>
          <a:bodyPr>
            <a:normAutofit fontScale="90000"/>
          </a:bodyPr>
          <a:lstStyle/>
          <a:p>
            <a:r>
              <a:rPr lang="en-SE" dirty="0" smtClean="0"/>
              <a:t>Advanced problems</a:t>
            </a:r>
            <a:endParaRPr lang="en-US" dirty="0"/>
          </a:p>
        </p:txBody>
      </p:sp>
      <p:sp>
        <p:nvSpPr>
          <p:cNvPr id="5" name="Rectangle 4"/>
          <p:cNvSpPr/>
          <p:nvPr/>
        </p:nvSpPr>
        <p:spPr>
          <a:xfrm>
            <a:off x="149180" y="1030054"/>
            <a:ext cx="5483524" cy="2462213"/>
          </a:xfrm>
          <a:prstGeom prst="rect">
            <a:avLst/>
          </a:prstGeom>
        </p:spPr>
        <p:txBody>
          <a:bodyPr wrap="square">
            <a:spAutoFit/>
          </a:bodyPr>
          <a:lstStyle/>
          <a:p>
            <a:r>
              <a:rPr lang="en-US" sz="1400" i="1" dirty="0"/>
              <a:t>Open reading frames (</a:t>
            </a:r>
            <a:r>
              <a:rPr lang="en-US" sz="1400" i="1" dirty="0" smtClean="0"/>
              <a:t>ORF</a:t>
            </a:r>
            <a:r>
              <a:rPr lang="en-SE" sz="1400" i="1" dirty="0" smtClean="0"/>
              <a:t>) </a:t>
            </a:r>
          </a:p>
          <a:p>
            <a:r>
              <a:rPr lang="en-US" sz="1400" i="1" dirty="0" smtClean="0"/>
              <a:t>Either </a:t>
            </a:r>
            <a:r>
              <a:rPr lang="en-US" sz="1400" i="1" dirty="0"/>
              <a:t>strand of a DNA double helix can serve as the coding strand for RNA transcription. Hence, a given DNA string implies six total reading frames, or ways in which the same region of DNA can be translated into amino acids: three reading frames result from reading the string itself, whereas three more result from reading its reverse complement.</a:t>
            </a:r>
            <a:br>
              <a:rPr lang="en-US" sz="1400" i="1" dirty="0"/>
            </a:br>
            <a:r>
              <a:rPr lang="en-US" sz="1400" i="1" dirty="0"/>
              <a:t/>
            </a:r>
            <a:br>
              <a:rPr lang="en-US" sz="1400" i="1" dirty="0"/>
            </a:br>
            <a:r>
              <a:rPr lang="en-US" sz="1400" i="1" dirty="0"/>
              <a:t>An open reading frame (ORF) is one which starts from the start codon and ends by stop codon, without any other stop codons in between. Thus, a candidate protein string is derived by translating an open reading frame into amino acids until a stop codon is reached.)</a:t>
            </a:r>
          </a:p>
        </p:txBody>
      </p:sp>
      <p:sp>
        <p:nvSpPr>
          <p:cNvPr id="12" name="Rectangle 11"/>
          <p:cNvSpPr/>
          <p:nvPr/>
        </p:nvSpPr>
        <p:spPr>
          <a:xfrm>
            <a:off x="3318737" y="5201309"/>
            <a:ext cx="2875029" cy="87260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r>
              <a:rPr lang="en-US" dirty="0"/>
              <a:t>Protein </a:t>
            </a:r>
            <a:r>
              <a:rPr lang="en-US" dirty="0" smtClean="0"/>
              <a:t>Translation</a:t>
            </a:r>
          </a:p>
          <a:p>
            <a:r>
              <a:rPr lang="en-US" dirty="0">
                <a:hlinkClick r:id="rId4"/>
              </a:rPr>
              <a:t>http://rosalind.info/problems/orf/</a:t>
            </a:r>
            <a:endParaRPr lang="en-US" dirty="0"/>
          </a:p>
        </p:txBody>
      </p:sp>
      <p:sp>
        <p:nvSpPr>
          <p:cNvPr id="10" name="Rectangle 9"/>
          <p:cNvSpPr/>
          <p:nvPr/>
        </p:nvSpPr>
        <p:spPr>
          <a:xfrm>
            <a:off x="304800" y="3990115"/>
            <a:ext cx="2905331" cy="104503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The standard genetic code:</a:t>
            </a:r>
            <a:endParaRPr lang="en-US" dirty="0"/>
          </a:p>
          <a:p>
            <a:pPr algn="ctr"/>
            <a:r>
              <a:rPr lang="en-US" sz="1200" dirty="0">
                <a:hlinkClick r:id="rId6"/>
              </a:rPr>
              <a:t>http://</a:t>
            </a:r>
            <a:r>
              <a:rPr lang="en-US" sz="1200" dirty="0" smtClean="0">
                <a:hlinkClick r:id="rId6"/>
              </a:rPr>
              <a:t>www.bioinformatics.org/JaMBW/2/3/TranslationTables.html#SG1</a:t>
            </a:r>
            <a:endParaRPr lang="en-US" dirty="0"/>
          </a:p>
        </p:txBody>
      </p:sp>
    </p:spTree>
    <p:extLst>
      <p:ext uri="{BB962C8B-B14F-4D97-AF65-F5344CB8AC3E}">
        <p14:creationId xmlns:p14="http://schemas.microsoft.com/office/powerpoint/2010/main" val="13796066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838200" y="365126"/>
            <a:ext cx="9349596" cy="644166"/>
          </a:xfrm>
        </p:spPr>
        <p:txBody>
          <a:bodyPr>
            <a:normAutofit fontScale="90000"/>
          </a:bodyPr>
          <a:lstStyle/>
          <a:p>
            <a:r>
              <a:rPr lang="en-SE" dirty="0" smtClean="0"/>
              <a:t>Annotating regions</a:t>
            </a:r>
            <a:r>
              <a:rPr lang="en-US" dirty="0" smtClean="0"/>
              <a:t> in a DNA sequence</a:t>
            </a:r>
            <a:endParaRPr lang="en-US" dirty="0"/>
          </a:p>
        </p:txBody>
      </p:sp>
      <p:sp>
        <p:nvSpPr>
          <p:cNvPr id="4" name="TextBox 3"/>
          <p:cNvSpPr txBox="1"/>
          <p:nvPr/>
        </p:nvSpPr>
        <p:spPr>
          <a:xfrm flipH="1">
            <a:off x="386792" y="3943945"/>
            <a:ext cx="5598544" cy="2585323"/>
          </a:xfrm>
          <a:prstGeom prst="rect">
            <a:avLst/>
          </a:prstGeom>
          <a:noFill/>
        </p:spPr>
        <p:txBody>
          <a:bodyPr wrap="square" rtlCol="0">
            <a:spAutoFit/>
          </a:bodyPr>
          <a:lstStyle/>
          <a:p>
            <a:pPr marL="285750" indent="-285750">
              <a:buFontTx/>
              <a:buChar char="-"/>
            </a:pPr>
            <a:r>
              <a:rPr lang="en-US" i="1" dirty="0" err="1" smtClean="0"/>
              <a:t>Ab</a:t>
            </a:r>
            <a:r>
              <a:rPr lang="en-US" i="1" dirty="0" smtClean="0"/>
              <a:t> initio </a:t>
            </a:r>
            <a:r>
              <a:rPr lang="en-US" dirty="0" smtClean="0"/>
              <a:t>(from scratch)</a:t>
            </a:r>
          </a:p>
          <a:p>
            <a:pPr marL="742950" lvl="1" indent="-285750">
              <a:buFontTx/>
              <a:buChar char="-"/>
            </a:pPr>
            <a:r>
              <a:rPr lang="en-US" b="1" dirty="0" smtClean="0"/>
              <a:t>For protein coding genes:</a:t>
            </a:r>
            <a:r>
              <a:rPr lang="en-US" dirty="0" smtClean="0"/>
              <a:t> Rule based - start (commonly ATG) and stop codons(TAA/TAG/TGA) and some nucleotide context around them, splice sites, </a:t>
            </a:r>
            <a:r>
              <a:rPr lang="en-US" i="1" dirty="0" smtClean="0"/>
              <a:t>etc. </a:t>
            </a:r>
            <a:r>
              <a:rPr lang="en-US" dirty="0" smtClean="0"/>
              <a:t>Should check in 6 frames</a:t>
            </a:r>
          </a:p>
          <a:p>
            <a:pPr marL="742950" lvl="1" indent="-285750">
              <a:buFontTx/>
              <a:buChar char="-"/>
            </a:pPr>
            <a:r>
              <a:rPr lang="en-US" b="1" dirty="0" smtClean="0"/>
              <a:t>For all genes: </a:t>
            </a:r>
            <a:r>
              <a:rPr lang="en-US" dirty="0" smtClean="0"/>
              <a:t>Statistical information (based on </a:t>
            </a:r>
            <a:r>
              <a:rPr lang="en-US" i="1" dirty="0" smtClean="0"/>
              <a:t>a priori </a:t>
            </a:r>
            <a:r>
              <a:rPr lang="en-US" dirty="0" smtClean="0"/>
              <a:t>training). E.g. codon bias (for protein coding genes), nucleotide composition</a:t>
            </a:r>
          </a:p>
          <a:p>
            <a:pPr marL="742950" lvl="1" indent="-285750">
              <a:buFontTx/>
              <a:buChar char="-"/>
            </a:pPr>
            <a:endParaRPr lang="en-US" i="1" dirty="0"/>
          </a:p>
        </p:txBody>
      </p:sp>
      <p:sp>
        <p:nvSpPr>
          <p:cNvPr id="2" name="Rounded Rectangle 1"/>
          <p:cNvSpPr/>
          <p:nvPr/>
        </p:nvSpPr>
        <p:spPr>
          <a:xfrm>
            <a:off x="838200" y="1283444"/>
            <a:ext cx="10456698" cy="21243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6" name="Rectangle 5"/>
          <p:cNvSpPr/>
          <p:nvPr/>
        </p:nvSpPr>
        <p:spPr>
          <a:xfrm>
            <a:off x="6197600" y="3577074"/>
            <a:ext cx="6096000" cy="1754326"/>
          </a:xfrm>
          <a:prstGeom prst="rect">
            <a:avLst/>
          </a:prstGeom>
        </p:spPr>
        <p:txBody>
          <a:bodyPr>
            <a:spAutoFit/>
          </a:bodyPr>
          <a:lstStyle/>
          <a:p>
            <a:pPr marL="285750" indent="-285750">
              <a:buFontTx/>
              <a:buChar char="-"/>
            </a:pPr>
            <a:endParaRPr lang="en-US" dirty="0"/>
          </a:p>
          <a:p>
            <a:pPr marL="285750" indent="-285750">
              <a:buFontTx/>
              <a:buChar char="-"/>
            </a:pPr>
            <a:r>
              <a:rPr lang="en-US" dirty="0"/>
              <a:t>Based on previous knowledge</a:t>
            </a:r>
          </a:p>
          <a:p>
            <a:pPr marL="742950" lvl="1" indent="-285750">
              <a:buFontTx/>
              <a:buChar char="-"/>
            </a:pPr>
            <a:r>
              <a:rPr lang="en-US" dirty="0"/>
              <a:t>Homology (similar sequences between different organisms)</a:t>
            </a:r>
          </a:p>
          <a:p>
            <a:pPr marL="742950" lvl="1" indent="-285750">
              <a:buFontTx/>
              <a:buChar char="-"/>
            </a:pPr>
            <a:r>
              <a:rPr lang="en-US" dirty="0"/>
              <a:t>Similarity to known genes</a:t>
            </a:r>
          </a:p>
          <a:p>
            <a:pPr marL="742950" lvl="1" indent="-285750">
              <a:buFontTx/>
              <a:buChar char="-"/>
            </a:pPr>
            <a:endParaRPr lang="en-US" i="1" dirty="0"/>
          </a:p>
        </p:txBody>
      </p:sp>
      <p:cxnSp>
        <p:nvCxnSpPr>
          <p:cNvPr id="8" name="Straight Arrow Connector 7"/>
          <p:cNvCxnSpPr/>
          <p:nvPr/>
        </p:nvCxnSpPr>
        <p:spPr>
          <a:xfrm>
            <a:off x="6066549" y="1597891"/>
            <a:ext cx="0" cy="434109"/>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9" name="Rounded Rectangle 8"/>
          <p:cNvSpPr/>
          <p:nvPr/>
        </p:nvSpPr>
        <p:spPr>
          <a:xfrm>
            <a:off x="838200" y="2157965"/>
            <a:ext cx="10456698" cy="21243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en-US"/>
          </a:p>
        </p:txBody>
      </p:sp>
      <p:sp>
        <p:nvSpPr>
          <p:cNvPr id="10" name="Rounded Rectangle 9"/>
          <p:cNvSpPr/>
          <p:nvPr/>
        </p:nvSpPr>
        <p:spPr>
          <a:xfrm>
            <a:off x="1265382" y="2157965"/>
            <a:ext cx="1357745" cy="212436"/>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1" name="TextBox 10"/>
          <p:cNvSpPr txBox="1"/>
          <p:nvPr/>
        </p:nvSpPr>
        <p:spPr>
          <a:xfrm>
            <a:off x="916793" y="2512401"/>
            <a:ext cx="2054922" cy="369332"/>
          </a:xfrm>
          <a:prstGeom prst="rect">
            <a:avLst/>
          </a:prstGeom>
          <a:noFill/>
        </p:spPr>
        <p:txBody>
          <a:bodyPr wrap="none" rtlCol="0">
            <a:spAutoFit/>
          </a:bodyPr>
          <a:lstStyle/>
          <a:p>
            <a:r>
              <a:rPr lang="en-SE" i="1" dirty="0" smtClean="0"/>
              <a:t>Protein coding gene</a:t>
            </a:r>
            <a:endParaRPr lang="en-US" i="1" dirty="0"/>
          </a:p>
        </p:txBody>
      </p:sp>
      <p:sp>
        <p:nvSpPr>
          <p:cNvPr id="12" name="Rounded Rectangle 11"/>
          <p:cNvSpPr/>
          <p:nvPr/>
        </p:nvSpPr>
        <p:spPr>
          <a:xfrm>
            <a:off x="3671454" y="2157965"/>
            <a:ext cx="1357745" cy="2124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p:cNvSpPr txBox="1"/>
          <p:nvPr/>
        </p:nvSpPr>
        <p:spPr>
          <a:xfrm>
            <a:off x="3237201" y="2512401"/>
            <a:ext cx="2226250" cy="369332"/>
          </a:xfrm>
          <a:prstGeom prst="rect">
            <a:avLst/>
          </a:prstGeom>
          <a:noFill/>
        </p:spPr>
        <p:txBody>
          <a:bodyPr wrap="none" rtlCol="0">
            <a:spAutoFit/>
          </a:bodyPr>
          <a:lstStyle/>
          <a:p>
            <a:r>
              <a:rPr lang="en-US" i="1" dirty="0" smtClean="0"/>
              <a:t>N</a:t>
            </a:r>
            <a:r>
              <a:rPr lang="en-SE" i="1" dirty="0" smtClean="0"/>
              <a:t>on coding RNA gene</a:t>
            </a:r>
            <a:endParaRPr lang="en-US" i="1" dirty="0"/>
          </a:p>
        </p:txBody>
      </p:sp>
      <p:sp>
        <p:nvSpPr>
          <p:cNvPr id="14" name="Rounded Rectangle 13"/>
          <p:cNvSpPr/>
          <p:nvPr/>
        </p:nvSpPr>
        <p:spPr>
          <a:xfrm>
            <a:off x="6283719" y="2157965"/>
            <a:ext cx="1357745" cy="2124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5" name="TextBox 14"/>
          <p:cNvSpPr txBox="1"/>
          <p:nvPr/>
        </p:nvSpPr>
        <p:spPr>
          <a:xfrm>
            <a:off x="6066549" y="2517887"/>
            <a:ext cx="1766574" cy="369332"/>
          </a:xfrm>
          <a:prstGeom prst="rect">
            <a:avLst/>
          </a:prstGeom>
          <a:noFill/>
        </p:spPr>
        <p:txBody>
          <a:bodyPr wrap="none" rtlCol="0">
            <a:spAutoFit/>
          </a:bodyPr>
          <a:lstStyle/>
          <a:p>
            <a:r>
              <a:rPr lang="en-SE" i="1" dirty="0" smtClean="0"/>
              <a:t>Repeat elements</a:t>
            </a:r>
            <a:endParaRPr lang="en-US" i="1" dirty="0"/>
          </a:p>
        </p:txBody>
      </p:sp>
      <p:sp>
        <p:nvSpPr>
          <p:cNvPr id="16" name="Rounded Rectangle 15"/>
          <p:cNvSpPr/>
          <p:nvPr/>
        </p:nvSpPr>
        <p:spPr>
          <a:xfrm>
            <a:off x="9063409" y="2157965"/>
            <a:ext cx="1357745" cy="212436"/>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9" name="TextBox 18"/>
          <p:cNvSpPr txBox="1"/>
          <p:nvPr/>
        </p:nvSpPr>
        <p:spPr>
          <a:xfrm>
            <a:off x="8858994" y="2511912"/>
            <a:ext cx="1936107" cy="369332"/>
          </a:xfrm>
          <a:prstGeom prst="rect">
            <a:avLst/>
          </a:prstGeom>
          <a:noFill/>
        </p:spPr>
        <p:txBody>
          <a:bodyPr wrap="none" rtlCol="0">
            <a:spAutoFit/>
          </a:bodyPr>
          <a:lstStyle/>
          <a:p>
            <a:r>
              <a:rPr lang="en-SE" i="1" dirty="0" smtClean="0"/>
              <a:t>Regulatory regions</a:t>
            </a:r>
            <a:endParaRPr lang="en-US" i="1" dirty="0"/>
          </a:p>
        </p:txBody>
      </p:sp>
    </p:spTree>
    <p:extLst>
      <p:ext uri="{BB962C8B-B14F-4D97-AF65-F5344CB8AC3E}">
        <p14:creationId xmlns:p14="http://schemas.microsoft.com/office/powerpoint/2010/main" val="23533460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Genome </a:t>
            </a:r>
            <a:r>
              <a:rPr lang="en-GB" dirty="0" smtClean="0"/>
              <a:t>alignment</a:t>
            </a:r>
            <a:r>
              <a:rPr lang="en-SE" dirty="0" smtClean="0"/>
              <a:t>/mapping</a:t>
            </a:r>
            <a:endParaRPr lang="en-US" dirty="0"/>
          </a:p>
        </p:txBody>
      </p:sp>
      <p:sp>
        <p:nvSpPr>
          <p:cNvPr id="3" name="Text Placeholder 2"/>
          <p:cNvSpPr>
            <a:spLocks noGrp="1"/>
          </p:cNvSpPr>
          <p:nvPr>
            <p:ph type="body" idx="1"/>
          </p:nvPr>
        </p:nvSpPr>
        <p:spPr/>
        <p:txBody>
          <a:bodyPr>
            <a:normAutofit/>
          </a:bodyPr>
          <a:lstStyle/>
          <a:p>
            <a:r>
              <a:rPr lang="en-SE" dirty="0" smtClean="0"/>
              <a:t>Illustrations taken from the course </a:t>
            </a:r>
            <a:r>
              <a:rPr lang="en-GB" dirty="0" smtClean="0"/>
              <a:t>Algorithms </a:t>
            </a:r>
            <a:r>
              <a:rPr lang="en-GB" dirty="0"/>
              <a:t>for DNA </a:t>
            </a:r>
            <a:r>
              <a:rPr lang="en-GB" dirty="0" smtClean="0"/>
              <a:t>Sequencing</a:t>
            </a:r>
            <a:r>
              <a:rPr lang="en-SE" dirty="0" smtClean="0"/>
              <a:t> (</a:t>
            </a:r>
            <a:r>
              <a:rPr lang="en-GB" dirty="0" smtClean="0"/>
              <a:t>Johns </a:t>
            </a:r>
            <a:r>
              <a:rPr lang="en-GB" dirty="0"/>
              <a:t>Hopkins </a:t>
            </a:r>
            <a:r>
              <a:rPr lang="en-GB" dirty="0" smtClean="0"/>
              <a:t>University</a:t>
            </a:r>
            <a:r>
              <a:rPr lang="en-SE" dirty="0" smtClean="0"/>
              <a:t>) </a:t>
            </a:r>
            <a:endParaRPr lang="en-GB" dirty="0"/>
          </a:p>
          <a:p>
            <a:r>
              <a:rPr lang="en-US" dirty="0"/>
              <a:t>https://</a:t>
            </a:r>
            <a:r>
              <a:rPr lang="en-US" dirty="0" smtClean="0"/>
              <a:t>www.coursera.org/learn/dna-sequencing/home</a:t>
            </a:r>
            <a:endParaRPr lang="en-US" dirty="0"/>
          </a:p>
        </p:txBody>
      </p:sp>
    </p:spTree>
    <p:extLst>
      <p:ext uri="{BB962C8B-B14F-4D97-AF65-F5344CB8AC3E}">
        <p14:creationId xmlns:p14="http://schemas.microsoft.com/office/powerpoint/2010/main" val="224001100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2"/>
          <p:cNvSpPr>
            <a:spLocks noChangeArrowheads="1"/>
          </p:cNvSpPr>
          <p:nvPr/>
        </p:nvSpPr>
        <p:spPr bwMode="auto">
          <a:xfrm>
            <a:off x="1496425" y="2140654"/>
            <a:ext cx="70206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chemeClr val="accent6"/>
                </a:solidFill>
                <a:effectLst/>
                <a:latin typeface="Courier New" panose="02070309020205020404" pitchFamily="49" charset="0"/>
                <a:cs typeface="Courier New" panose="02070309020205020404" pitchFamily="49" charset="0"/>
              </a:rPr>
              <a:t>GTAATGTGT</a:t>
            </a:r>
            <a:r>
              <a:rPr kumimoji="0" lang="en-US" altLang="en-US" sz="800" i="0" u="none" strike="noStrike" cap="none" normalizeH="0" baseline="0" dirty="0" smtClean="0">
                <a:ln>
                  <a:noFill/>
                </a:ln>
                <a:effectLst/>
              </a:rPr>
              <a:t> </a:t>
            </a:r>
            <a:endParaRPr kumimoji="0" lang="en-US" altLang="en-US" sz="1800" i="0" u="none" strike="noStrike" cap="none" normalizeH="0" baseline="0" dirty="0" smtClean="0">
              <a:ln>
                <a:noFill/>
              </a:ln>
              <a:effectLst/>
              <a:latin typeface="Arial" panose="020B0604020202020204" pitchFamily="34" charset="0"/>
            </a:endParaRPr>
          </a:p>
        </p:txBody>
      </p:sp>
      <p:sp>
        <p:nvSpPr>
          <p:cNvPr id="6" name="Rectangle 1"/>
          <p:cNvSpPr>
            <a:spLocks noChangeArrowheads="1"/>
          </p:cNvSpPr>
          <p:nvPr/>
        </p:nvSpPr>
        <p:spPr bwMode="auto">
          <a:xfrm>
            <a:off x="732164" y="1381542"/>
            <a:ext cx="11029950"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smtClean="0">
                <a:ln>
                  <a:noFill/>
                </a:ln>
                <a:effectLst/>
                <a:latin typeface="Courier New" panose="02070309020205020404" pitchFamily="49" charset="0"/>
              </a:rPr>
              <a:t>CCGTAATGTCGTAATGTGTAATGTCAGGTAATGTGTAATGTGACCTCGTAATGTGTCCTCGCCGTAATGTTGTAATGTGTAATGTGTGTGCGATGTGACGGTAATGTCTGTAATGTCTGCGTAATGTGTAATGTGCGTAATGTG</a:t>
            </a:r>
            <a:endParaRPr kumimoji="0" lang="en-US" altLang="en-US" sz="1800" i="0" u="none" strike="noStrike" cap="none" normalizeH="0" baseline="0" dirty="0" smtClean="0">
              <a:ln>
                <a:noFill/>
              </a:ln>
              <a:effectLst/>
              <a:latin typeface="Arial" panose="020B0604020202020204" pitchFamily="34" charset="0"/>
            </a:endParaRPr>
          </a:p>
        </p:txBody>
      </p:sp>
      <p:sp>
        <p:nvSpPr>
          <p:cNvPr id="2" name="Title 1"/>
          <p:cNvSpPr>
            <a:spLocks noGrp="1"/>
          </p:cNvSpPr>
          <p:nvPr>
            <p:ph type="title"/>
          </p:nvPr>
        </p:nvSpPr>
        <p:spPr>
          <a:xfrm>
            <a:off x="670142" y="365126"/>
            <a:ext cx="10515600" cy="530486"/>
          </a:xfrm>
        </p:spPr>
        <p:txBody>
          <a:bodyPr>
            <a:normAutofit fontScale="90000"/>
          </a:bodyPr>
          <a:lstStyle/>
          <a:p>
            <a:r>
              <a:rPr lang="en-GB" dirty="0" smtClean="0"/>
              <a:t>Exact matching: naïve algorithm</a:t>
            </a:r>
            <a:endParaRPr lang="en-US" dirty="0"/>
          </a:p>
        </p:txBody>
      </p:sp>
      <p:sp>
        <p:nvSpPr>
          <p:cNvPr id="3" name="Rectangle 1"/>
          <p:cNvSpPr>
            <a:spLocks noChangeArrowheads="1"/>
          </p:cNvSpPr>
          <p:nvPr/>
        </p:nvSpPr>
        <p:spPr bwMode="auto">
          <a:xfrm>
            <a:off x="732164" y="2609571"/>
            <a:ext cx="11029950"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smtClean="0">
                <a:ln>
                  <a:noFill/>
                </a:ln>
                <a:solidFill>
                  <a:srgbClr val="000000"/>
                </a:solidFill>
                <a:effectLst/>
                <a:latin typeface="Courier New" panose="02070309020205020404" pitchFamily="49" charset="0"/>
              </a:rPr>
              <a:t>CCGTAATGTC</a:t>
            </a:r>
            <a:r>
              <a:rPr kumimoji="0" lang="en-US" altLang="en-US" sz="1000" b="1" i="0" u="none" strike="noStrike" cap="none" normalizeH="0" baseline="0" dirty="0" smtClean="0">
                <a:ln>
                  <a:noFill/>
                </a:ln>
                <a:solidFill>
                  <a:schemeClr val="accent6"/>
                </a:solidFill>
                <a:effectLst/>
                <a:latin typeface="Courier New" panose="02070309020205020404" pitchFamily="49" charset="0"/>
              </a:rPr>
              <a:t>GTAATGTGT</a:t>
            </a:r>
            <a:r>
              <a:rPr kumimoji="0" lang="en-US" altLang="en-US" sz="1000" b="0" i="0" u="none" strike="noStrike" cap="none" normalizeH="0" baseline="0" dirty="0" smtClean="0">
                <a:ln>
                  <a:noFill/>
                </a:ln>
                <a:solidFill>
                  <a:srgbClr val="000000"/>
                </a:solidFill>
                <a:effectLst/>
                <a:latin typeface="Courier New" panose="02070309020205020404" pitchFamily="49" charset="0"/>
              </a:rPr>
              <a:t>AATGTCAG</a:t>
            </a:r>
            <a:r>
              <a:rPr kumimoji="0" lang="en-US" altLang="en-US" sz="1000" b="1" i="0" u="none" strike="noStrike" cap="none" normalizeH="0" baseline="0" dirty="0" smtClean="0">
                <a:ln>
                  <a:noFill/>
                </a:ln>
                <a:solidFill>
                  <a:schemeClr val="accent6"/>
                </a:solidFill>
                <a:effectLst/>
                <a:latin typeface="Courier New" panose="02070309020205020404" pitchFamily="49" charset="0"/>
              </a:rPr>
              <a:t>GTAATGTGT</a:t>
            </a:r>
            <a:r>
              <a:rPr kumimoji="0" lang="en-US" altLang="en-US" sz="1000" b="0" i="0" u="none" strike="noStrike" cap="none" normalizeH="0" baseline="0" dirty="0" smtClean="0">
                <a:ln>
                  <a:noFill/>
                </a:ln>
                <a:solidFill>
                  <a:srgbClr val="000000"/>
                </a:solidFill>
                <a:effectLst/>
                <a:latin typeface="Courier New" panose="02070309020205020404" pitchFamily="49" charset="0"/>
              </a:rPr>
              <a:t>AATGTGACCTC</a:t>
            </a:r>
            <a:r>
              <a:rPr kumimoji="0" lang="en-US" altLang="en-US" sz="1000" b="1" i="0" u="none" strike="noStrike" cap="none" normalizeH="0" baseline="0" dirty="0" smtClean="0">
                <a:ln>
                  <a:noFill/>
                </a:ln>
                <a:solidFill>
                  <a:schemeClr val="accent6"/>
                </a:solidFill>
                <a:effectLst/>
                <a:latin typeface="Courier New" panose="02070309020205020404" pitchFamily="49" charset="0"/>
              </a:rPr>
              <a:t>GTAATGTGT</a:t>
            </a:r>
            <a:r>
              <a:rPr kumimoji="0" lang="en-US" altLang="en-US" sz="1000" b="0" i="0" u="none" strike="noStrike" cap="none" normalizeH="0" baseline="0" dirty="0" smtClean="0">
                <a:ln>
                  <a:noFill/>
                </a:ln>
                <a:solidFill>
                  <a:srgbClr val="000000"/>
                </a:solidFill>
                <a:effectLst/>
                <a:latin typeface="Courier New" panose="02070309020205020404" pitchFamily="49" charset="0"/>
              </a:rPr>
              <a:t>CCTCGCCGTAATGTT</a:t>
            </a:r>
            <a:r>
              <a:rPr kumimoji="0" lang="en-US" altLang="en-US" sz="1000" b="1" i="0" u="none" strike="noStrike" cap="none" normalizeH="0" baseline="0" dirty="0" smtClean="0">
                <a:ln>
                  <a:noFill/>
                </a:ln>
                <a:solidFill>
                  <a:schemeClr val="accent6"/>
                </a:solidFill>
                <a:effectLst/>
                <a:latin typeface="Courier New" panose="02070309020205020404" pitchFamily="49" charset="0"/>
              </a:rPr>
              <a:t>GTAATGTGT</a:t>
            </a:r>
            <a:r>
              <a:rPr kumimoji="0" lang="en-US" altLang="en-US" sz="1000" b="0" i="0" u="none" strike="noStrike" cap="none" normalizeH="0" baseline="0" dirty="0" smtClean="0">
                <a:ln>
                  <a:noFill/>
                </a:ln>
                <a:solidFill>
                  <a:srgbClr val="000000"/>
                </a:solidFill>
                <a:effectLst/>
                <a:latin typeface="Courier New" panose="02070309020205020404" pitchFamily="49" charset="0"/>
              </a:rPr>
              <a:t>AATGTGTGTGCGATGTGACGGTAATGTCTGTAATGTCTGC</a:t>
            </a:r>
            <a:r>
              <a:rPr kumimoji="0" lang="en-US" altLang="en-US" sz="1000" b="1" i="0" u="none" strike="noStrike" cap="none" normalizeH="0" baseline="0" dirty="0" smtClean="0">
                <a:ln>
                  <a:noFill/>
                </a:ln>
                <a:solidFill>
                  <a:schemeClr val="accent6"/>
                </a:solidFill>
                <a:effectLst/>
                <a:latin typeface="Courier New" panose="02070309020205020404" pitchFamily="49" charset="0"/>
              </a:rPr>
              <a:t>GTAATGTGT</a:t>
            </a:r>
            <a:r>
              <a:rPr kumimoji="0" lang="en-US" altLang="en-US" sz="1000" b="0" i="0" u="none" strike="noStrike" cap="none" normalizeH="0" baseline="0" dirty="0" smtClean="0">
                <a:ln>
                  <a:noFill/>
                </a:ln>
                <a:solidFill>
                  <a:srgbClr val="000000"/>
                </a:solidFill>
                <a:effectLst/>
                <a:latin typeface="Courier New" panose="02070309020205020404" pitchFamily="49" charset="0"/>
              </a:rPr>
              <a:t>AATGTGCGTAATGTG</a:t>
            </a:r>
            <a:endParaRPr kumimoji="0" lang="en-US"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a:off x="732164" y="1061633"/>
            <a:ext cx="70206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1" i="0" u="none" strike="noStrike" cap="none" normalizeH="0" baseline="0" dirty="0" smtClean="0">
                <a:ln>
                  <a:noFill/>
                </a:ln>
                <a:solidFill>
                  <a:schemeClr val="accent6"/>
                </a:solidFill>
                <a:effectLst/>
                <a:latin typeface="Courier New" panose="02070309020205020404" pitchFamily="49" charset="0"/>
                <a:cs typeface="Courier New" panose="02070309020205020404" pitchFamily="49" charset="0"/>
              </a:rPr>
              <a:t>GTAATGTGT</a:t>
            </a:r>
            <a:r>
              <a:rPr kumimoji="0" lang="en-US" altLang="en-US" sz="800" b="1" i="0" u="none" strike="noStrike" cap="none" normalizeH="0" baseline="0" dirty="0" smtClean="0">
                <a:ln>
                  <a:noFill/>
                </a:ln>
                <a:solidFill>
                  <a:schemeClr val="accent6"/>
                </a:solidFill>
                <a:effectLst/>
              </a:rPr>
              <a:t> </a:t>
            </a:r>
            <a:endParaRPr kumimoji="0" lang="en-US" altLang="en-US" sz="1800" b="1" i="0" u="none" strike="noStrike" cap="none" normalizeH="0" baseline="0" dirty="0" smtClean="0">
              <a:ln>
                <a:noFill/>
              </a:ln>
              <a:solidFill>
                <a:schemeClr val="accent6"/>
              </a:solidFill>
              <a:effectLst/>
              <a:latin typeface="Arial" panose="020B0604020202020204" pitchFamily="34" charset="0"/>
            </a:endParaRPr>
          </a:p>
        </p:txBody>
      </p:sp>
      <p:sp>
        <p:nvSpPr>
          <p:cNvPr id="8" name="Rectangle 2"/>
          <p:cNvSpPr>
            <a:spLocks noChangeArrowheads="1"/>
          </p:cNvSpPr>
          <p:nvPr/>
        </p:nvSpPr>
        <p:spPr bwMode="auto">
          <a:xfrm>
            <a:off x="732164" y="1535430"/>
            <a:ext cx="70206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G</a:t>
            </a:r>
            <a:r>
              <a:rPr kumimoji="0" lang="en-US" altLang="en-US" sz="1000" i="0" u="none" strike="noStrike" cap="none" normalizeH="0" baseline="0" dirty="0" smtClean="0">
                <a:ln>
                  <a:noFill/>
                </a:ln>
                <a:effectLst/>
                <a:latin typeface="Courier New" panose="02070309020205020404" pitchFamily="49" charset="0"/>
                <a:cs typeface="Courier New" panose="02070309020205020404" pitchFamily="49" charset="0"/>
              </a:rPr>
              <a:t>TAATGTGT</a:t>
            </a:r>
            <a:r>
              <a:rPr kumimoji="0" lang="en-US" altLang="en-US" sz="800" i="0" u="none" strike="noStrike" cap="none" normalizeH="0" baseline="0" dirty="0" smtClean="0">
                <a:ln>
                  <a:noFill/>
                </a:ln>
                <a:effectLst/>
              </a:rPr>
              <a:t> </a:t>
            </a:r>
            <a:endParaRPr kumimoji="0" lang="en-US" altLang="en-US" sz="1800" i="0" u="none" strike="noStrike" cap="none" normalizeH="0" baseline="0" dirty="0" smtClean="0">
              <a:ln>
                <a:noFill/>
              </a:ln>
              <a:effectLst/>
              <a:latin typeface="Arial" panose="020B0604020202020204" pitchFamily="34" charset="0"/>
            </a:endParaRPr>
          </a:p>
        </p:txBody>
      </p:sp>
      <p:sp>
        <p:nvSpPr>
          <p:cNvPr id="11" name="Rectangle 2"/>
          <p:cNvSpPr>
            <a:spLocks noChangeArrowheads="1"/>
          </p:cNvSpPr>
          <p:nvPr/>
        </p:nvSpPr>
        <p:spPr bwMode="auto">
          <a:xfrm>
            <a:off x="800622" y="1689318"/>
            <a:ext cx="70206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G</a:t>
            </a:r>
            <a:r>
              <a:rPr kumimoji="0" lang="en-US" altLang="en-US" sz="1000" i="0" u="none" strike="noStrike" cap="none" normalizeH="0" baseline="0" dirty="0" smtClean="0">
                <a:ln>
                  <a:noFill/>
                </a:ln>
                <a:effectLst/>
                <a:latin typeface="Courier New" panose="02070309020205020404" pitchFamily="49" charset="0"/>
                <a:cs typeface="Courier New" panose="02070309020205020404" pitchFamily="49" charset="0"/>
              </a:rPr>
              <a:t>TAATGTGT</a:t>
            </a:r>
            <a:r>
              <a:rPr kumimoji="0" lang="en-US" altLang="en-US" sz="800" i="0" u="none" strike="noStrike" cap="none" normalizeH="0" baseline="0" dirty="0" smtClean="0">
                <a:ln>
                  <a:noFill/>
                </a:ln>
                <a:effectLst/>
              </a:rPr>
              <a:t> </a:t>
            </a:r>
            <a:endParaRPr kumimoji="0" lang="en-US" altLang="en-US" sz="1800" i="0" u="none" strike="noStrike" cap="none" normalizeH="0" baseline="0" dirty="0" smtClean="0">
              <a:ln>
                <a:noFill/>
              </a:ln>
              <a:effectLst/>
              <a:latin typeface="Arial" panose="020B0604020202020204" pitchFamily="34" charset="0"/>
            </a:endParaRPr>
          </a:p>
        </p:txBody>
      </p:sp>
      <p:sp>
        <p:nvSpPr>
          <p:cNvPr id="12" name="Rectangle 2"/>
          <p:cNvSpPr>
            <a:spLocks noChangeArrowheads="1"/>
          </p:cNvSpPr>
          <p:nvPr/>
        </p:nvSpPr>
        <p:spPr bwMode="auto">
          <a:xfrm>
            <a:off x="881606" y="1843206"/>
            <a:ext cx="70206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smtClean="0">
                <a:ln>
                  <a:noFill/>
                </a:ln>
                <a:solidFill>
                  <a:schemeClr val="accent6"/>
                </a:solidFill>
                <a:effectLst/>
                <a:latin typeface="Courier New" panose="02070309020205020404" pitchFamily="49" charset="0"/>
                <a:cs typeface="Courier New" panose="02070309020205020404" pitchFamily="49" charset="0"/>
              </a:rPr>
              <a:t>GTAATGT</a:t>
            </a:r>
            <a:r>
              <a:rPr kumimoji="0" lang="en-US" altLang="en-US" sz="100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G</a:t>
            </a:r>
            <a:r>
              <a:rPr kumimoji="0" lang="en-US" altLang="en-US" sz="1000" i="0" u="none" strike="noStrike" cap="none" normalizeH="0" baseline="0" dirty="0" smtClean="0">
                <a:ln>
                  <a:noFill/>
                </a:ln>
                <a:effectLst/>
                <a:latin typeface="Courier New" panose="02070309020205020404" pitchFamily="49" charset="0"/>
                <a:cs typeface="Courier New" panose="02070309020205020404" pitchFamily="49" charset="0"/>
              </a:rPr>
              <a:t>T</a:t>
            </a:r>
            <a:r>
              <a:rPr kumimoji="0" lang="en-US" altLang="en-US" sz="800" i="0" u="none" strike="noStrike" cap="none" normalizeH="0" baseline="0" dirty="0" smtClean="0">
                <a:ln>
                  <a:noFill/>
                </a:ln>
                <a:effectLst/>
              </a:rPr>
              <a:t> </a:t>
            </a:r>
            <a:endParaRPr kumimoji="0" lang="en-US" altLang="en-US" sz="1800" i="0" u="none" strike="noStrike" cap="none" normalizeH="0" baseline="0" dirty="0" smtClean="0">
              <a:ln>
                <a:noFill/>
              </a:ln>
              <a:effectLst/>
              <a:latin typeface="Arial" panose="020B0604020202020204" pitchFamily="34" charset="0"/>
            </a:endParaRPr>
          </a:p>
        </p:txBody>
      </p:sp>
      <p:sp>
        <p:nvSpPr>
          <p:cNvPr id="13" name="Rectangle 2"/>
          <p:cNvSpPr>
            <a:spLocks noChangeArrowheads="1"/>
          </p:cNvSpPr>
          <p:nvPr/>
        </p:nvSpPr>
        <p:spPr bwMode="auto">
          <a:xfrm>
            <a:off x="962155" y="1997094"/>
            <a:ext cx="702066" cy="15388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i="0" u="none" strike="noStrike" cap="none" normalizeH="0" baseline="0" dirty="0" smtClean="0">
                <a:ln>
                  <a:noFill/>
                </a:ln>
                <a:solidFill>
                  <a:srgbClr val="FF0000"/>
                </a:solidFill>
                <a:effectLst/>
                <a:latin typeface="Courier New" panose="02070309020205020404" pitchFamily="49" charset="0"/>
                <a:cs typeface="Courier New" panose="02070309020205020404" pitchFamily="49" charset="0"/>
              </a:rPr>
              <a:t>G</a:t>
            </a:r>
            <a:r>
              <a:rPr kumimoji="0" lang="en-US" altLang="en-US" sz="1000" i="0" u="none" strike="noStrike" cap="none" normalizeH="0" baseline="0" dirty="0" smtClean="0">
                <a:ln>
                  <a:noFill/>
                </a:ln>
                <a:effectLst/>
                <a:latin typeface="Courier New" panose="02070309020205020404" pitchFamily="49" charset="0"/>
                <a:cs typeface="Courier New" panose="02070309020205020404" pitchFamily="49" charset="0"/>
              </a:rPr>
              <a:t>TAATGTGT</a:t>
            </a:r>
            <a:r>
              <a:rPr kumimoji="0" lang="en-US" altLang="en-US" sz="800" i="0" u="none" strike="noStrike" cap="none" normalizeH="0" baseline="0" dirty="0" smtClean="0">
                <a:ln>
                  <a:noFill/>
                </a:ln>
                <a:effectLst/>
              </a:rPr>
              <a:t> </a:t>
            </a:r>
            <a:endParaRPr kumimoji="0" lang="en-US" altLang="en-US" sz="1800" i="0" u="none" strike="noStrike" cap="none" normalizeH="0" baseline="0" dirty="0" smtClean="0">
              <a:ln>
                <a:noFill/>
              </a:ln>
              <a:effectLst/>
              <a:latin typeface="Arial" panose="020B0604020202020204" pitchFamily="34" charset="0"/>
            </a:endParaRPr>
          </a:p>
        </p:txBody>
      </p:sp>
      <p:sp>
        <p:nvSpPr>
          <p:cNvPr id="23" name="Rectangle 22"/>
          <p:cNvSpPr/>
          <p:nvPr/>
        </p:nvSpPr>
        <p:spPr>
          <a:xfrm>
            <a:off x="1490162" y="1287585"/>
            <a:ext cx="702066" cy="1006957"/>
          </a:xfrm>
          <a:prstGeom prst="rect">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pic>
        <p:nvPicPr>
          <p:cNvPr id="25" name="Picture 24"/>
          <p:cNvPicPr>
            <a:picLocks noChangeAspect="1"/>
          </p:cNvPicPr>
          <p:nvPr/>
        </p:nvPicPr>
        <p:blipFill>
          <a:blip r:embed="rId2"/>
          <a:stretch>
            <a:fillRect/>
          </a:stretch>
        </p:blipFill>
        <p:spPr>
          <a:xfrm>
            <a:off x="670142" y="4441248"/>
            <a:ext cx="3942437" cy="1548475"/>
          </a:xfrm>
          <a:prstGeom prst="rect">
            <a:avLst/>
          </a:prstGeom>
        </p:spPr>
      </p:pic>
      <p:sp>
        <p:nvSpPr>
          <p:cNvPr id="26" name="Rectangle 25"/>
          <p:cNvSpPr/>
          <p:nvPr/>
        </p:nvSpPr>
        <p:spPr>
          <a:xfrm>
            <a:off x="7804678" y="4595136"/>
            <a:ext cx="3752490" cy="1233577"/>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Finding a motif in DNA</a:t>
            </a:r>
          </a:p>
          <a:p>
            <a:pPr algn="ctr"/>
            <a:r>
              <a:rPr lang="en-US" dirty="0">
                <a:hlinkClick r:id="rId3"/>
              </a:rPr>
              <a:t>http://</a:t>
            </a:r>
            <a:r>
              <a:rPr lang="en-US" dirty="0" smtClean="0">
                <a:hlinkClick r:id="rId3"/>
              </a:rPr>
              <a:t>rosalind.info/problems/subs/</a:t>
            </a:r>
            <a:endParaRPr lang="en-US" dirty="0"/>
          </a:p>
        </p:txBody>
      </p:sp>
      <p:sp>
        <p:nvSpPr>
          <p:cNvPr id="5" name="TextBox 4"/>
          <p:cNvSpPr txBox="1"/>
          <p:nvPr/>
        </p:nvSpPr>
        <p:spPr>
          <a:xfrm>
            <a:off x="732164" y="3103418"/>
            <a:ext cx="6613221" cy="646331"/>
          </a:xfrm>
          <a:prstGeom prst="rect">
            <a:avLst/>
          </a:prstGeom>
          <a:noFill/>
        </p:spPr>
        <p:txBody>
          <a:bodyPr wrap="none" rtlCol="0">
            <a:spAutoFit/>
          </a:bodyPr>
          <a:lstStyle/>
          <a:p>
            <a:r>
              <a:rPr lang="en-US" i="1" dirty="0" smtClean="0"/>
              <a:t>I</a:t>
            </a:r>
            <a:r>
              <a:rPr lang="en-SE" i="1" dirty="0" smtClean="0"/>
              <a:t>terate over alignments in the left-to-right order, </a:t>
            </a:r>
          </a:p>
          <a:p>
            <a:r>
              <a:rPr lang="en-SE" i="1" dirty="0" smtClean="0"/>
              <a:t>compare charachters within each alignment in the left-to-right order.</a:t>
            </a:r>
            <a:endParaRPr lang="en-US" i="1" dirty="0"/>
          </a:p>
        </p:txBody>
      </p:sp>
    </p:spTree>
    <p:extLst>
      <p:ext uri="{BB962C8B-B14F-4D97-AF65-F5344CB8AC3E}">
        <p14:creationId xmlns:p14="http://schemas.microsoft.com/office/powerpoint/2010/main" val="3618613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6452</TotalTime>
  <Words>1007</Words>
  <Application>Microsoft Office PowerPoint</Application>
  <PresentationFormat>Widescreen</PresentationFormat>
  <Paragraphs>198</Paragraphs>
  <Slides>26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Arial</vt:lpstr>
      <vt:lpstr>Calibri</vt:lpstr>
      <vt:lpstr>Calibri Light</vt:lpstr>
      <vt:lpstr>Courier New</vt:lpstr>
      <vt:lpstr>Merriweather</vt:lpstr>
      <vt:lpstr>Source Sans Pro</vt:lpstr>
      <vt:lpstr>Office Theme</vt:lpstr>
      <vt:lpstr> Meeting #6  </vt:lpstr>
      <vt:lpstr>Genome annotation</vt:lpstr>
      <vt:lpstr>Annotating regions in a DNA sequence</vt:lpstr>
      <vt:lpstr>PowerPoint Presentation</vt:lpstr>
      <vt:lpstr>Protein synthesis</vt:lpstr>
      <vt:lpstr>Advanced problems</vt:lpstr>
      <vt:lpstr>Annotating regions in a DNA sequence</vt:lpstr>
      <vt:lpstr>Genome alignment/mapping</vt:lpstr>
      <vt:lpstr>Exact matching: naïve algorithm</vt:lpstr>
      <vt:lpstr>Exact matching: Boyer-Moore Skip pointless alignments!</vt:lpstr>
      <vt:lpstr>Using the two Boyer-Moore rules together. </vt:lpstr>
      <vt:lpstr>Eyebolling is not enough!  Preprocessing</vt:lpstr>
      <vt:lpstr>Querying the DNA index</vt:lpstr>
      <vt:lpstr>Ordered structures for indexing</vt:lpstr>
      <vt:lpstr>Hash tables</vt:lpstr>
      <vt:lpstr>Querying hash tables</vt:lpstr>
      <vt:lpstr>Variations on k-mer indexes</vt:lpstr>
      <vt:lpstr>More variations: subsequences</vt:lpstr>
      <vt:lpstr>More variations: suffix indexes</vt:lpstr>
      <vt:lpstr>Exact versus approximate matching</vt:lpstr>
      <vt:lpstr>Approximate matching implementation: Pigeonhole principle</vt:lpstr>
      <vt:lpstr>Global and local alginments</vt:lpstr>
      <vt:lpstr>Global and local alignments</vt:lpstr>
      <vt:lpstr>Putting it all together</vt:lpstr>
      <vt:lpstr>Big papers in alignment</vt:lpstr>
      <vt:lpstr>Thank you</vt:lpstr>
    </vt:vector>
  </TitlesOfParts>
  <Company>HP Inc.</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Bioinf-2020 meeting #3</dc:title>
  <dc:creator>lilit.nersisyan</dc:creator>
  <cp:lastModifiedBy>lilit.nersisyan</cp:lastModifiedBy>
  <cp:revision>164</cp:revision>
  <dcterms:created xsi:type="dcterms:W3CDTF">2020-08-05T18:46:05Z</dcterms:created>
  <dcterms:modified xsi:type="dcterms:W3CDTF">2020-09-07T18:53:04Z</dcterms:modified>
</cp:coreProperties>
</file>